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71" r:id="rId2"/>
    <p:sldId id="272" r:id="rId3"/>
    <p:sldId id="382" r:id="rId4"/>
    <p:sldId id="273" r:id="rId5"/>
    <p:sldId id="281" r:id="rId6"/>
    <p:sldId id="325" r:id="rId7"/>
    <p:sldId id="323" r:id="rId8"/>
    <p:sldId id="343" r:id="rId9"/>
    <p:sldId id="289" r:id="rId10"/>
    <p:sldId id="285" r:id="rId11"/>
    <p:sldId id="286" r:id="rId12"/>
    <p:sldId id="287" r:id="rId13"/>
    <p:sldId id="288" r:id="rId14"/>
    <p:sldId id="326" r:id="rId15"/>
    <p:sldId id="290" r:id="rId16"/>
    <p:sldId id="315" r:id="rId17"/>
    <p:sldId id="291" r:id="rId18"/>
    <p:sldId id="292" r:id="rId19"/>
    <p:sldId id="293" r:id="rId20"/>
    <p:sldId id="294" r:id="rId21"/>
    <p:sldId id="295" r:id="rId22"/>
    <p:sldId id="383" r:id="rId23"/>
    <p:sldId id="296" r:id="rId24"/>
    <p:sldId id="297" r:id="rId25"/>
    <p:sldId id="344" r:id="rId26"/>
    <p:sldId id="328" r:id="rId27"/>
    <p:sldId id="334" r:id="rId28"/>
    <p:sldId id="378" r:id="rId29"/>
    <p:sldId id="332" r:id="rId30"/>
    <p:sldId id="348" r:id="rId31"/>
    <p:sldId id="386" r:id="rId32"/>
    <p:sldId id="388" r:id="rId33"/>
    <p:sldId id="367" r:id="rId34"/>
    <p:sldId id="314" r:id="rId35"/>
    <p:sldId id="299" r:id="rId36"/>
    <p:sldId id="379" r:id="rId37"/>
    <p:sldId id="333" r:id="rId38"/>
    <p:sldId id="298" r:id="rId39"/>
    <p:sldId id="364" r:id="rId40"/>
    <p:sldId id="387" r:id="rId41"/>
    <p:sldId id="342" r:id="rId42"/>
    <p:sldId id="384" r:id="rId43"/>
    <p:sldId id="321" r:id="rId44"/>
    <p:sldId id="346" r:id="rId45"/>
    <p:sldId id="365" r:id="rId46"/>
    <p:sldId id="312" r:id="rId47"/>
    <p:sldId id="313" r:id="rId48"/>
    <p:sldId id="335" r:id="rId49"/>
    <p:sldId id="317" r:id="rId50"/>
    <p:sldId id="389" r:id="rId51"/>
    <p:sldId id="380" r:id="rId52"/>
    <p:sldId id="336" r:id="rId53"/>
    <p:sldId id="355" r:id="rId54"/>
    <p:sldId id="368" r:id="rId55"/>
    <p:sldId id="369" r:id="rId56"/>
    <p:sldId id="354" r:id="rId57"/>
    <p:sldId id="339" r:id="rId58"/>
    <p:sldId id="381" r:id="rId59"/>
    <p:sldId id="372" r:id="rId60"/>
    <p:sldId id="376" r:id="rId61"/>
    <p:sldId id="374" r:id="rId62"/>
    <p:sldId id="385" r:id="rId63"/>
    <p:sldId id="316" r:id="rId64"/>
    <p:sldId id="349" r:id="rId65"/>
    <p:sldId id="361" r:id="rId66"/>
    <p:sldId id="352" r:id="rId67"/>
    <p:sldId id="302" r:id="rId68"/>
    <p:sldId id="350" r:id="rId69"/>
    <p:sldId id="362" r:id="rId70"/>
    <p:sldId id="351" r:id="rId71"/>
    <p:sldId id="304" r:id="rId72"/>
    <p:sldId id="305" r:id="rId73"/>
    <p:sldId id="306" r:id="rId74"/>
    <p:sldId id="307" r:id="rId75"/>
    <p:sldId id="265" r:id="rId76"/>
    <p:sldId id="345" r:id="rId77"/>
    <p:sldId id="284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718EA0"/>
    <a:srgbClr val="6C899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8" autoAdjust="0"/>
  </p:normalViewPr>
  <p:slideViewPr>
    <p:cSldViewPr snapToGrid="0" showGuides="1">
      <p:cViewPr varScale="1">
        <p:scale>
          <a:sx n="108" d="100"/>
          <a:sy n="108" d="100"/>
        </p:scale>
        <p:origin x="876" y="10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76C519-6CEE-4498-3D31-FA34B493C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66396-78B6-752A-F2A8-65A74025A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3DAD3-492C-4941-9054-B1033BDF6496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C99087-0259-1384-BDF7-BAAB832D8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5D84AB-B205-F3C8-1722-FEC61ADA7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CA78-98C0-4E51-96C7-F99BA1C20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EF2A-ADD1-4917-B099-E2B6D6474B58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14CE-61AA-4F2D-9F85-A492F231A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65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7167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hub.docker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jpe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W9CAH9nSL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cloudmt.co.kr/2022/06/29/%EB%8F%84%EC%BB%A4%EC%99%80-%EC%BB%A8%ED%85%8C%EC%9D%B4%EB%84%88%EC%9D%98-%EC%9D%B4%ED%95%B4-1-3-%EC%BB%A8%ED%85%8C%EC%9D%B4%EB%84%88-%EC%82%AC%EC%9A%A9%EB%B2%95/" TargetMode="External"/><Relationship Id="rId2" Type="http://schemas.openxmlformats.org/officeDocument/2006/relationships/hyperlink" Target="https://velog.io/@kdaeyeop/%EB%8F%84%EC%BB%A4-Docker-%EC%99%80-VM%EC%9D%98-%EC%B0%A8%EC%9D%B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boring.net/blog/how-docker-divide-image-layer/" TargetMode="External"/><Relationship Id="rId5" Type="http://schemas.openxmlformats.org/officeDocument/2006/relationships/hyperlink" Target="https://velog.io/@choidongkuen/%EC%84%9C%EB%B2%84-Docker-Network-%EC%97%90-%EB%8C%80%ED%95%B4" TargetMode="External"/><Relationship Id="rId4" Type="http://schemas.openxmlformats.org/officeDocument/2006/relationships/hyperlink" Target="https://80000coding.oopy.io/9fd8569b-4fe5-42cb-a1c7-fe43d829f9c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347079"/>
            <a:ext cx="24425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docker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발표자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서강산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63BFB8-88FA-6887-0C38-AEFA5A9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1196-A7B3-4331-686D-6FD052B1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2B26C-9911-BEA3-81F3-0D25E3F0852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DAE71F-4271-FA4C-7889-8945077F0082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2A241-5EAA-C602-C625-E2B1EC578D33}"/>
              </a:ext>
            </a:extLst>
          </p:cNvPr>
          <p:cNvSpPr txBox="1"/>
          <p:nvPr/>
        </p:nvSpPr>
        <p:spPr>
          <a:xfrm>
            <a:off x="1163052" y="272716"/>
            <a:ext cx="471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베어메탈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가상 머신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vs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01C2F-8F0F-8A1C-6E0D-49DCA993BF4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2FC2F78E-9E90-E11F-5A31-AFDDE4F2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9" y="1297332"/>
            <a:ext cx="8322862" cy="47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D51FC-1DDB-86FC-AB34-D84D4796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1C6F-7874-6B13-30C3-6C2230E7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DCF987-B2CE-2820-C65C-876C904A5B6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B8F172-51AD-7790-9B4B-5D070B5F1D57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18EC0-DDE7-6C82-F114-A6411AE7F1FC}"/>
              </a:ext>
            </a:extLst>
          </p:cNvPr>
          <p:cNvSpPr txBox="1"/>
          <p:nvPr/>
        </p:nvSpPr>
        <p:spPr>
          <a:xfrm>
            <a:off x="1163052" y="272716"/>
            <a:ext cx="215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Bare metal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44AA6B-F82D-BE53-98B8-2B4488A9E5E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FDB5F6-EC88-ED7B-C0C8-2D12D9FB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709497"/>
            <a:ext cx="2657846" cy="34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23E0-E18E-386A-43D6-3BE9A41B91CF}"/>
              </a:ext>
            </a:extLst>
          </p:cNvPr>
          <p:cNvSpPr txBox="1"/>
          <p:nvPr/>
        </p:nvSpPr>
        <p:spPr>
          <a:xfrm>
            <a:off x="4383085" y="2289482"/>
            <a:ext cx="6310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호스트의 운영체제에 종속적으로 여러 개의 애플리케이션 운용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물리적으로 직접 제어 및 </a:t>
            </a:r>
            <a:r>
              <a:rPr lang="en-US" altLang="ko-KR" b="1" dirty="0" err="1"/>
              <a:t>os</a:t>
            </a:r>
            <a:r>
              <a:rPr lang="en-US" altLang="ko-KR" b="1" dirty="0"/>
              <a:t> </a:t>
            </a:r>
            <a:r>
              <a:rPr lang="ko-KR" altLang="en-US" b="1" dirty="0"/>
              <a:t>설정 가능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하나의 서버에 </a:t>
            </a:r>
            <a:r>
              <a:rPr lang="en-US" altLang="ko-KR" b="1" dirty="0"/>
              <a:t>App </a:t>
            </a:r>
            <a:r>
              <a:rPr lang="ko-KR" altLang="en-US" b="1" dirty="0"/>
              <a:t>운용 </a:t>
            </a:r>
            <a:endParaRPr lang="en-US" altLang="ko-KR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70B57-9DC3-0A0A-4E55-B6449E3E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3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D6C7-5E8F-CCBF-A67E-19D9058D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33FEA6-DDED-3205-01F6-36A0B59296E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456ED7-0815-E4E4-075E-828BF9DA306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79BF7-E563-C3A9-3C15-6CDAF7DE2F71}"/>
              </a:ext>
            </a:extLst>
          </p:cNvPr>
          <p:cNvSpPr txBox="1"/>
          <p:nvPr/>
        </p:nvSpPr>
        <p:spPr>
          <a:xfrm>
            <a:off x="1163052" y="272716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virtual machines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45458C-62D6-B8BD-A04C-25FD8B69EA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517E09-C36E-96DF-9C2B-77911E5C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5" y="1516426"/>
            <a:ext cx="2525046" cy="463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0F168-3FCA-5491-9D36-3B9C8D90CDA0}"/>
              </a:ext>
            </a:extLst>
          </p:cNvPr>
          <p:cNvSpPr txBox="1"/>
          <p:nvPr/>
        </p:nvSpPr>
        <p:spPr>
          <a:xfrm>
            <a:off x="3616411" y="170807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bare</a:t>
            </a:r>
            <a:r>
              <a:rPr lang="ko-KR" altLang="en-US" b="1" dirty="0"/>
              <a:t> </a:t>
            </a:r>
            <a:r>
              <a:rPr lang="en-US" altLang="ko-KR" b="1" dirty="0"/>
              <a:t>metal </a:t>
            </a:r>
            <a:r>
              <a:rPr lang="ko-KR" altLang="en-US" b="1" dirty="0"/>
              <a:t>시스템의 비효율성을 극복하기 위해 등장한 기술이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/>
              <a:t>HW</a:t>
            </a:r>
            <a:r>
              <a:rPr lang="ko-KR" altLang="en-US" b="1" dirty="0"/>
              <a:t>의 값은 싸지고</a:t>
            </a:r>
            <a:r>
              <a:rPr lang="en-US" altLang="ko-KR" b="1" dirty="0"/>
              <a:t>, SW</a:t>
            </a:r>
            <a:r>
              <a:rPr lang="ko-KR" altLang="en-US" b="1" dirty="0"/>
              <a:t>의 기술적 측면은 발전으로 가상화 기술 발전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</a:t>
            </a:r>
            <a:r>
              <a:rPr lang="ko-KR" altLang="en-US" b="1" dirty="0"/>
              <a:t> 기반의 가상화 기술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/>
              <a:t>하이퍼바이저는</a:t>
            </a:r>
            <a:r>
              <a:rPr lang="ko-KR" altLang="en-US" b="1" dirty="0"/>
              <a:t> 논리적으로 분할된 공간에서 </a:t>
            </a:r>
            <a:r>
              <a:rPr lang="en-US" altLang="ko-KR" b="1" dirty="0"/>
              <a:t>VM </a:t>
            </a:r>
            <a:r>
              <a:rPr lang="ko-KR" altLang="en-US" b="1" dirty="0"/>
              <a:t>이라는 독립된 가상환경을 만들고 호스트 시스템에서 </a:t>
            </a:r>
            <a:r>
              <a:rPr lang="en-US" altLang="ko-KR" b="1" dirty="0"/>
              <a:t>VM</a:t>
            </a:r>
            <a:r>
              <a:rPr lang="ko-KR" altLang="en-US" b="1" dirty="0"/>
              <a:t>에 깔린 게스트</a:t>
            </a:r>
            <a:r>
              <a:rPr lang="en-US" altLang="ko-KR" b="1" dirty="0"/>
              <a:t>OS</a:t>
            </a:r>
            <a:r>
              <a:rPr lang="ko-KR" altLang="en-US" b="1" dirty="0"/>
              <a:t>를 구동 및 모니터링하는 역할</a:t>
            </a: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논리적으로 구분된 공간에서 독립된 가상의 하드웨어를 할당 받은 </a:t>
            </a:r>
            <a:r>
              <a:rPr lang="en-US" altLang="ko-KR" b="1" dirty="0"/>
              <a:t>VM</a:t>
            </a:r>
            <a:r>
              <a:rPr lang="ko-KR" altLang="en-US" b="1" dirty="0"/>
              <a:t>들은 서로에게 어떤 영향도 미치지 않음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DC37C-3446-2694-7541-1BD9A6B5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202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Container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213696"/>
            <a:ext cx="2991853" cy="507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64162-6B1C-B4CD-EF06-5CC78373676E}"/>
              </a:ext>
            </a:extLst>
          </p:cNvPr>
          <p:cNvSpPr txBox="1"/>
          <p:nvPr/>
        </p:nvSpPr>
        <p:spPr>
          <a:xfrm>
            <a:off x="4316628" y="264090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12529"/>
                </a:solidFill>
                <a:latin typeface="-apple-system"/>
              </a:rPr>
              <a:t>하이퍼바이저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가상화 기술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)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필요하지 않는 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Docker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 기반 컨테이너 구조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컨테이너에는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Guest 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설치할 필요 없음</a:t>
            </a:r>
            <a:endParaRPr lang="en-US" altLang="ko-KR" b="1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VM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는 하나씩 늘 때마다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OS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를 위한 자원을 할당해주어야 하는 반면에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도커는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어플리케이션을 구동하는데 필요한 모든 패키지만 있으면 컨테이너를 </a:t>
            </a:r>
            <a:r>
              <a:rPr lang="ko-KR" altLang="en-US" b="1" i="0" dirty="0" err="1">
                <a:solidFill>
                  <a:srgbClr val="212529"/>
                </a:solidFill>
                <a:effectLst/>
                <a:latin typeface="-apple-system"/>
              </a:rPr>
              <a:t>구동시킬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 수 </a:t>
            </a:r>
            <a:r>
              <a:rPr lang="ko-KR" altLang="en-US" b="1" dirty="0">
                <a:solidFill>
                  <a:srgbClr val="212529"/>
                </a:solidFill>
                <a:latin typeface="-apple-system"/>
              </a:rPr>
              <a:t>있음</a:t>
            </a:r>
            <a:endParaRPr lang="ko-KR" altLang="en-US" b="1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6E79DA-95E2-465A-C9C7-6D0D14F4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95F71-DBD7-F38D-541D-479A9588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0E8FAE-3482-8AEB-77F5-928E82FD64E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7DFE0-A649-22D5-B1D3-3D89CA0B9299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69C8-08A0-5545-7ED0-D7DAE2964622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4471DA-F6D4-7ED0-D0FE-402E6B53D3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3001E3-756F-0AC6-EC71-7615BE7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54" y="1137906"/>
            <a:ext cx="2797157" cy="4743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9B5F3-382D-0596-7C34-01315730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46" y="1194098"/>
            <a:ext cx="2525046" cy="46306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CA6F14-C960-D598-F43E-F3D6FD41ED01}"/>
              </a:ext>
            </a:extLst>
          </p:cNvPr>
          <p:cNvSpPr/>
          <p:nvPr/>
        </p:nvSpPr>
        <p:spPr>
          <a:xfrm>
            <a:off x="1828801" y="2551472"/>
            <a:ext cx="2797158" cy="17550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OVERHEAD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BE173-27F4-519C-EABF-43D745B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FC6E-30E8-D22F-8CCA-D19E88FA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437DF1-A0E4-22A5-CF05-010691CFB21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9CD39-D9FD-E3F5-06C9-BFF027978D5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DA0F4-5A8F-1C45-CFB7-EE5C4ED73CA3}"/>
              </a:ext>
            </a:extLst>
          </p:cNvPr>
          <p:cNvSpPr txBox="1"/>
          <p:nvPr/>
        </p:nvSpPr>
        <p:spPr>
          <a:xfrm>
            <a:off x="1163052" y="27271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67B98EB-5659-C5BE-5AC7-9BC3F16C5A8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EB1CA5CD-EC0D-98D3-97CB-DCA0F56A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25" y="2474529"/>
            <a:ext cx="5659821" cy="20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5784040-550B-D698-8511-FF8D0EEF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2391734"/>
            <a:ext cx="4350129" cy="29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198092-E78E-20EA-7481-FC9131EF401C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확장과 축소에 유리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483F2-F1DC-8525-5E70-A93739247481}"/>
              </a:ext>
            </a:extLst>
          </p:cNvPr>
          <p:cNvSpPr txBox="1"/>
          <p:nvPr/>
        </p:nvSpPr>
        <p:spPr>
          <a:xfrm>
            <a:off x="8521915" y="4674193"/>
            <a:ext cx="927264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0C096-49B7-0252-2567-C780F14E93E0}"/>
              </a:ext>
            </a:extLst>
          </p:cNvPr>
          <p:cNvSpPr txBox="1"/>
          <p:nvPr/>
        </p:nvSpPr>
        <p:spPr>
          <a:xfrm>
            <a:off x="2383610" y="5492554"/>
            <a:ext cx="1909011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virtual machines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4AC45BD-A111-996C-B248-48E041AF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9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59ACB-A02F-E546-D377-518CC202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7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FB5C-D6E8-66D8-2A36-484AED70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B42D60-18BC-967B-946D-3E9F5BE2815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26A6B0-9F1C-A25A-7DE4-11A40D47C24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9EB0C-84D0-3994-7BE1-9BEB40599204}"/>
              </a:ext>
            </a:extLst>
          </p:cNvPr>
          <p:cNvSpPr txBox="1"/>
          <p:nvPr/>
        </p:nvSpPr>
        <p:spPr>
          <a:xfrm>
            <a:off x="1163052" y="272716"/>
            <a:ext cx="452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하나의 커널 그리고 독립된 공간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49FF15-6188-9615-20D0-B9A3B2023E0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41A8EF5-6A0F-E653-C8C9-3B8B18FA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72" y="1518586"/>
            <a:ext cx="6181068" cy="4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CCE263-0494-DD90-B3E8-3B566B23FD8F}"/>
              </a:ext>
            </a:extLst>
          </p:cNvPr>
          <p:cNvSpPr/>
          <p:nvPr/>
        </p:nvSpPr>
        <p:spPr>
          <a:xfrm>
            <a:off x="6397481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22A52-7609-D53B-8BB2-E856881A483C}"/>
              </a:ext>
            </a:extLst>
          </p:cNvPr>
          <p:cNvSpPr/>
          <p:nvPr/>
        </p:nvSpPr>
        <p:spPr>
          <a:xfrm>
            <a:off x="3281165" y="3429000"/>
            <a:ext cx="2254469" cy="5833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826B66-A9DA-7ADD-9B33-374A610A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9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60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E1CA-0FE6-E110-F75D-787DC0AA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ECAF718-AFC1-BDF4-CD26-C89F048D5E0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31AC5-3EDA-3DFF-0306-9B1EBE3B179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BD775-6D5B-250D-CAC8-98BB9ABEAC04}"/>
              </a:ext>
            </a:extLst>
          </p:cNvPr>
          <p:cNvSpPr txBox="1"/>
          <p:nvPr/>
        </p:nvSpPr>
        <p:spPr>
          <a:xfrm>
            <a:off x="1163052" y="272716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namespaces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7A50EA-AA04-E4AF-77A5-2883E7E526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A7906313-1983-9301-34A8-306ECAE2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5823"/>
            <a:ext cx="7945821" cy="27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5F0D3C4-DA90-DC46-21E3-69993D8A353C}"/>
              </a:ext>
            </a:extLst>
          </p:cNvPr>
          <p:cNvSpPr txBox="1">
            <a:spLocks/>
          </p:cNvSpPr>
          <p:nvPr/>
        </p:nvSpPr>
        <p:spPr>
          <a:xfrm>
            <a:off x="838200" y="1065313"/>
            <a:ext cx="10515600" cy="4790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242424"/>
                </a:solidFill>
                <a:latin typeface="sohne"/>
              </a:rPr>
              <a:t>Logical Isolation : namespace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Spoqa Han Sans"/>
              </a:rPr>
              <a:t> </a:t>
            </a:r>
            <a:r>
              <a:rPr lang="ko-KR" altLang="en-US" sz="1800" dirty="0">
                <a:latin typeface="Spoqa Han Sans"/>
              </a:rPr>
              <a:t>리눅스에서 프로세스를 격리 시킬 수 있는 가상화 기술</a:t>
            </a:r>
            <a:endParaRPr lang="en-US" altLang="ko-KR" sz="1800" dirty="0"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69DDC30-DB4B-CB53-F6D5-F111D171B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71" y="6037421"/>
            <a:ext cx="489108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EE2323"/>
                </a:solidFill>
                <a:effectLst/>
                <a:latin typeface="Arial Unicode MS"/>
              </a:rPr>
              <a:t>즉 프로세스에 대한 환경 격리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(다만 하드웨어 자원에 대한 분리를 수행하지는 않음)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70E95-BB2A-2EEA-3270-105B0778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0" y="2140772"/>
            <a:ext cx="4376732" cy="93472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36A127-113F-989E-F20E-C601685D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789285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17277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286550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2803948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 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394172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3880166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21B2D14-57C9-AD7B-CA19-D2D42466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48" y="1295323"/>
            <a:ext cx="69532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05F84-F371-7FC6-4B1B-E07376734F0C}"/>
              </a:ext>
            </a:extLst>
          </p:cNvPr>
          <p:cNvSpPr txBox="1"/>
          <p:nvPr/>
        </p:nvSpPr>
        <p:spPr>
          <a:xfrm>
            <a:off x="1856247" y="50151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46AA7-722C-20A3-B05C-D4198BC32862}"/>
              </a:ext>
            </a:extLst>
          </p:cNvPr>
          <p:cNvSpPr txBox="1"/>
          <p:nvPr/>
        </p:nvSpPr>
        <p:spPr>
          <a:xfrm>
            <a:off x="2585007" y="4953630"/>
            <a:ext cx="162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spc="-300" dirty="0">
                <a:solidFill>
                  <a:schemeClr val="accent1"/>
                </a:solidFill>
              </a:rPr>
              <a:t>실습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E7644A-1AFF-6A79-2954-119E5A4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94B4-3DB5-19AD-5664-9D7040DC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E50D9F-4997-C25D-C992-F9FD07DDC58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C74F17-2E88-FBE3-F6D5-3C1CEF6B04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F1E9-E2C0-FBCD-BE45-B7AE03EDED72}"/>
              </a:ext>
            </a:extLst>
          </p:cNvPr>
          <p:cNvSpPr txBox="1"/>
          <p:nvPr/>
        </p:nvSpPr>
        <p:spPr>
          <a:xfrm>
            <a:off x="1163052" y="272716"/>
            <a:ext cx="298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cgroups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(Control Groups)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978A88-8E05-32F9-FD4A-BF8E4E55319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9C2A61-736D-7132-24B7-67B06CF22432}"/>
              </a:ext>
            </a:extLst>
          </p:cNvPr>
          <p:cNvSpPr txBox="1">
            <a:spLocks/>
          </p:cNvSpPr>
          <p:nvPr/>
        </p:nvSpPr>
        <p:spPr>
          <a:xfrm>
            <a:off x="846814" y="130685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rgbClr val="242424"/>
                </a:solidFill>
                <a:latin typeface="sohne"/>
              </a:rPr>
              <a:t>physical isolation : </a:t>
            </a:r>
            <a:r>
              <a:rPr lang="en-US" altLang="ko-KR" b="1" dirty="0" err="1">
                <a:solidFill>
                  <a:srgbClr val="242424"/>
                </a:solidFill>
                <a:latin typeface="sohne"/>
              </a:rPr>
              <a:t>cgroups</a:t>
            </a:r>
            <a:endParaRPr lang="en-US" altLang="ko-KR" dirty="0"/>
          </a:p>
          <a:p>
            <a:r>
              <a:rPr lang="ko-KR" altLang="en-US" sz="1800" dirty="0"/>
              <a:t>프로세스 별 가용 컴퓨팅 자원</a:t>
            </a:r>
            <a:r>
              <a:rPr lang="en-US" altLang="ko-KR" sz="1800" dirty="0"/>
              <a:t>(</a:t>
            </a:r>
            <a:r>
              <a:rPr lang="ko-KR" altLang="en-US" sz="1800" dirty="0"/>
              <a:t>메모리</a:t>
            </a:r>
            <a:r>
              <a:rPr lang="en-US" altLang="ko-KR" sz="1800" dirty="0"/>
              <a:t>,  </a:t>
            </a:r>
            <a:r>
              <a:rPr lang="en-US" altLang="ko-KR" sz="1800" dirty="0" err="1"/>
              <a:t>cpu</a:t>
            </a:r>
            <a:r>
              <a:rPr lang="en-US" altLang="ko-KR" sz="1800" dirty="0"/>
              <a:t>, device, disk I/o)</a:t>
            </a:r>
            <a:r>
              <a:rPr lang="ko-KR" altLang="en-US" sz="1800" dirty="0"/>
              <a:t>을 제어하는 것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F9F46CA-F1A1-AEC0-E907-3AF4DD11E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3" y="2450164"/>
            <a:ext cx="9002833" cy="339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7463C9-90ED-BFB2-4791-B9E8C4CC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4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E8B7-CEDB-17A0-4D89-C059C90A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11ED3B-5731-A5BC-5C46-0ADDACC1613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0D6E2B-208A-04E3-04DA-DF412A7EB4C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64395-E09F-FF21-AB8F-FE4A94663E34}"/>
              </a:ext>
            </a:extLst>
          </p:cNvPr>
          <p:cNvSpPr txBox="1"/>
          <p:nvPr/>
        </p:nvSpPr>
        <p:spPr>
          <a:xfrm>
            <a:off x="1163052" y="272716"/>
            <a:ext cx="93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chroot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6633C6-4650-68B7-BF4A-A40C4F11AF9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BB222B-760A-CCA7-D2DA-0185A9D34B8F}"/>
              </a:ext>
            </a:extLst>
          </p:cNvPr>
          <p:cNvSpPr txBox="1">
            <a:spLocks/>
          </p:cNvSpPr>
          <p:nvPr/>
        </p:nvSpPr>
        <p:spPr>
          <a:xfrm>
            <a:off x="1163052" y="11348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chroot</a:t>
            </a:r>
            <a:r>
              <a:rPr lang="ko-KR" altLang="en-US" sz="1800" dirty="0"/>
              <a:t>프로세스에 대하여 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디렉토리를 지정하는 것</a:t>
            </a:r>
            <a:endParaRPr lang="en-US" altLang="ko-KR" sz="1800" dirty="0"/>
          </a:p>
          <a:p>
            <a:r>
              <a:rPr lang="ko-KR" altLang="en-US" sz="1800" dirty="0"/>
              <a:t>새로운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디렉토리가 지정된 프로세스는 할당된 </a:t>
            </a:r>
            <a:r>
              <a:rPr lang="en-US" altLang="ko-KR" sz="1800" dirty="0"/>
              <a:t>root </a:t>
            </a:r>
            <a:r>
              <a:rPr lang="ko-KR" altLang="en-US" sz="1800" dirty="0"/>
              <a:t>디렉토리 하위로만 접근이 가능함</a:t>
            </a:r>
            <a:endParaRPr lang="en-US" altLang="ko-KR" sz="1800" dirty="0"/>
          </a:p>
          <a:p>
            <a:r>
              <a:rPr lang="ko-KR" altLang="en-US" sz="1800" dirty="0"/>
              <a:t>즉 프로세스에 대한 파일시스템 격리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6D7C880-8E44-70BC-454F-F96DA9D8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63" y="2437298"/>
            <a:ext cx="6895207" cy="36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9AD61-F174-EA45-55C8-6B088FC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808-60B2-C6CC-A297-29920C69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6D253-E489-4060-1195-B4D01C9D0A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B94428-49DD-F11F-38DB-013C15667EB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4AA53-66FE-01CD-69E5-0EE9B51377DC}"/>
              </a:ext>
            </a:extLst>
          </p:cNvPr>
          <p:cNvSpPr txBox="1"/>
          <p:nvPr/>
        </p:nvSpPr>
        <p:spPr>
          <a:xfrm>
            <a:off x="1163052" y="272716"/>
            <a:ext cx="6341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리눅스 커널 환경에서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운용하는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E6D763-3DA7-091F-0875-FDEDC31A93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86B18-C2C6-5341-4DC1-36DAF131FBF1}"/>
              </a:ext>
            </a:extLst>
          </p:cNvPr>
          <p:cNvSpPr txBox="1"/>
          <p:nvPr/>
        </p:nvSpPr>
        <p:spPr>
          <a:xfrm>
            <a:off x="5679995" y="2230026"/>
            <a:ext cx="60117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docker</a:t>
            </a:r>
            <a:r>
              <a:rPr lang="ko-KR" altLang="en-US" dirty="0"/>
              <a:t>의 컨테이너 기술을 가능하게 하는 리눅스의 기술들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Namespace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cgroups</a:t>
            </a:r>
            <a:r>
              <a:rPr lang="en-US" altLang="ko-KR" dirty="0"/>
              <a:t>(Control Groups)</a:t>
            </a:r>
          </a:p>
          <a:p>
            <a:pPr marL="0" indent="0">
              <a:buNone/>
            </a:pPr>
            <a:r>
              <a:rPr lang="en-US" altLang="ko-KR" dirty="0"/>
              <a:t>- Union Filesystem</a:t>
            </a:r>
          </a:p>
          <a:p>
            <a:pPr marL="0" indent="0">
              <a:buNone/>
            </a:pPr>
            <a:r>
              <a:rPr lang="en-US" altLang="ko-KR" dirty="0"/>
              <a:t>- chroot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026" name="Picture 2" descr="Docker libcontainer unifies Linux container powers | ZDNET">
            <a:extLst>
              <a:ext uri="{FF2B5EF4-FFF2-40B4-BE49-F238E27FC236}">
                <a16:creationId xmlns:a16="http://schemas.microsoft.com/office/drawing/2014/main" id="{5C1E3C13-D614-42D9-2CDA-F405ACE0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2" y="1594513"/>
            <a:ext cx="4507659" cy="45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D760D-69C8-FC10-D409-0B9DE42F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8403-F4D5-FCA8-999A-FBBB9234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711354-A077-4AD2-9C4F-C024D8A4EA1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27380-30E3-A023-87AE-0184CAEAA81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A8D99-A099-8B05-7CD2-1786A0095D7B}"/>
              </a:ext>
            </a:extLst>
          </p:cNvPr>
          <p:cNvSpPr txBox="1"/>
          <p:nvPr/>
        </p:nvSpPr>
        <p:spPr>
          <a:xfrm>
            <a:off x="1163052" y="272716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 환경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GUI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FEBF2D-666F-73A7-3EED-4CA90957C3D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8E775F-34A3-AB31-602D-2D524C14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340582"/>
            <a:ext cx="6127296" cy="3468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8D91-1D88-B739-59FA-A8390705729D}"/>
              </a:ext>
            </a:extLst>
          </p:cNvPr>
          <p:cNvSpPr txBox="1"/>
          <p:nvPr/>
        </p:nvSpPr>
        <p:spPr>
          <a:xfrm>
            <a:off x="1163052" y="1086666"/>
            <a:ext cx="61272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https://www.docker.com/products/docker-desktop/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C3915-F038-3662-9E47-2B798CAB251A}"/>
              </a:ext>
            </a:extLst>
          </p:cNvPr>
          <p:cNvSpPr txBox="1"/>
          <p:nvPr/>
        </p:nvSpPr>
        <p:spPr>
          <a:xfrm>
            <a:off x="1163052" y="5063415"/>
            <a:ext cx="612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for mac</a:t>
            </a:r>
            <a:r>
              <a:rPr lang="ko-KR" altLang="en-US" dirty="0"/>
              <a:t> 가상머신 </a:t>
            </a:r>
            <a:r>
              <a:rPr lang="en-US" altLang="ko-KR" dirty="0" err="1">
                <a:solidFill>
                  <a:srgbClr val="FF0000"/>
                </a:solidFill>
              </a:rPr>
              <a:t>xhyve</a:t>
            </a:r>
            <a:r>
              <a:rPr lang="ko-KR" altLang="en-US" dirty="0"/>
              <a:t>기능으로 작동</a:t>
            </a:r>
            <a:endParaRPr lang="en-US" altLang="ko-KR" dirty="0"/>
          </a:p>
          <a:p>
            <a:r>
              <a:rPr lang="en-US" altLang="ko-KR" dirty="0"/>
              <a:t>docker for windows</a:t>
            </a:r>
            <a:r>
              <a:rPr lang="ko-KR" altLang="en-US" dirty="0"/>
              <a:t> 가상머신 </a:t>
            </a:r>
            <a:r>
              <a:rPr lang="en-US" altLang="ko-KR" dirty="0">
                <a:solidFill>
                  <a:srgbClr val="FF0000"/>
                </a:solidFill>
              </a:rPr>
              <a:t>Hyper-V</a:t>
            </a:r>
            <a:r>
              <a:rPr lang="ko-KR" altLang="en-US" dirty="0"/>
              <a:t>기능으로 작동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FCAB4-FF0F-5852-4D77-56A2DC69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888CDE-D767-DB3F-D5B5-52D3FC5F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72" y="1343365"/>
            <a:ext cx="3871499" cy="41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9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E506-3879-7171-C8F3-D5B88FAA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E609AA-CDB3-E585-19DF-226163570AE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8D2A17-FFD1-14E3-13A1-25A14AA570B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2A7A7-6281-660B-EBDA-EC2CC97A1B47}"/>
              </a:ext>
            </a:extLst>
          </p:cNvPr>
          <p:cNvSpPr txBox="1"/>
          <p:nvPr/>
        </p:nvSpPr>
        <p:spPr>
          <a:xfrm>
            <a:off x="1138559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구축환경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CLI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DBC1DD-AC58-89E7-0C70-A18750C39A5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10021EF-6F64-8657-66BA-DB0B7DCB3EC0}"/>
              </a:ext>
            </a:extLst>
          </p:cNvPr>
          <p:cNvSpPr txBox="1">
            <a:spLocks/>
          </p:cNvSpPr>
          <p:nvPr/>
        </p:nvSpPr>
        <p:spPr>
          <a:xfrm>
            <a:off x="1138559" y="10227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50" dirty="0"/>
              <a:t>https://docs.docker.com/engine/install/ubuntu/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FF7A4-433A-BB7F-3272-75B5BD86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9" y="1214543"/>
            <a:ext cx="6291009" cy="415954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3E87C2-9C28-F40F-A846-CA85C788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0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D34AA-12C5-DDC1-886F-D540A9A1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F2F1A88-16AC-0122-E676-CFCA6E83DC88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F483905-DDAB-8840-BF90-C23D07DD47EF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A637C-2333-C39C-7A66-225D0FAA575C}"/>
                </a:ext>
              </a:extLst>
            </p:cNvPr>
            <p:cNvSpPr txBox="1"/>
            <p:nvPr/>
          </p:nvSpPr>
          <p:spPr>
            <a:xfrm>
              <a:off x="6817895" y="3350782"/>
              <a:ext cx="30355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기능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E7FA24B-8AC4-BB2E-30B4-555C42BFFD7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EB35C7-EF85-8E7D-0B03-4F97C01A08E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435C-26A8-3EF7-31C6-CC5B141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42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4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흐름도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3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313171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40943" y="1481211"/>
            <a:ext cx="2834739" cy="209493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Image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6C867D-DE77-21AB-6EDB-8AD3B133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4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249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45FE5-7BCD-34DF-BF6F-755ED060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031866"/>
            <a:ext cx="48672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E38B24-9174-5656-E11B-E523B452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05" y="2330355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65 Python Icons - Free in SVG, PNG, ICO - IconScout">
            <a:extLst>
              <a:ext uri="{FF2B5EF4-FFF2-40B4-BE49-F238E27FC236}">
                <a16:creationId xmlns:a16="http://schemas.microsoft.com/office/drawing/2014/main" id="{7AD39E76-E1A5-11B7-DC79-ACD5F1C7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754" y="1715309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4C9E2-D649-17E8-E8AC-CDDB8420FFE2}"/>
              </a:ext>
            </a:extLst>
          </p:cNvPr>
          <p:cNvSpPr txBox="1"/>
          <p:nvPr/>
        </p:nvSpPr>
        <p:spPr>
          <a:xfrm>
            <a:off x="7417837" y="1406869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badi" panose="020B0604020104020204" pitchFamily="34" charset="0"/>
              </a:rPr>
              <a:t>Python </a:t>
            </a:r>
            <a:r>
              <a:rPr lang="ko-KR" altLang="en-US" sz="1200" dirty="0">
                <a:latin typeface="Abadi" panose="020B0604020104020204" pitchFamily="34" charset="0"/>
              </a:rPr>
              <a:t>환경이 담겨있는 </a:t>
            </a:r>
            <a:r>
              <a:rPr lang="ko-KR" altLang="en-US" sz="1200" dirty="0" err="1">
                <a:latin typeface="Abadi" panose="020B0604020104020204" pitchFamily="34" charset="0"/>
              </a:rPr>
              <a:t>도커</a:t>
            </a:r>
            <a:r>
              <a:rPr lang="ko-KR" altLang="en-US" sz="1200" dirty="0">
                <a:latin typeface="Abadi" panose="020B0604020104020204" pitchFamily="34" charset="0"/>
              </a:rPr>
              <a:t> 이미지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CCBBE9-E581-BA2C-543D-14FAFBAA4931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6604986" y="3002872"/>
            <a:ext cx="13392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98CE63-056C-EBB3-1503-F1EBAA4E7988}"/>
              </a:ext>
            </a:extLst>
          </p:cNvPr>
          <p:cNvSpPr txBox="1"/>
          <p:nvPr/>
        </p:nvSpPr>
        <p:spPr>
          <a:xfrm>
            <a:off x="1571625" y="4397920"/>
            <a:ext cx="9048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이미지는 소스 코드, 라이브러리, 종속성, 도구 및 응용 프로그램을 실행하는데 필요한 기타 파일을 포함하는 불변(변경 불가) 파일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dirty="0"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>
                <a:latin typeface="Arial Unicode MS"/>
              </a:rPr>
              <a:t>원하는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프로그램을</a:t>
            </a:r>
            <a:r>
              <a:rPr lang="en-US" altLang="ko-KR" dirty="0">
                <a:latin typeface="Arial Unicode MS"/>
              </a:rPr>
              <a:t> </a:t>
            </a:r>
            <a:r>
              <a:rPr lang="ko-KR" altLang="en-US" dirty="0">
                <a:latin typeface="Arial Unicode MS"/>
              </a:rPr>
              <a:t>작동 시키기 위한 환경을 구성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이러한 일관성은 </a:t>
            </a:r>
            <a:r>
              <a:rPr kumimoji="0" lang="ko-KR" altLang="ko-KR" sz="18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도커의</a:t>
            </a:r>
            <a:r>
              <a:rPr kumimoji="0" lang="ko-KR" altLang="ko-K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큰 특징 중 하나로 개발자가 안정적이고 균일한 조건에서 소프트웨어를 테스트하고 실험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19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57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6A949D-4228-0C98-F52B-D737A97A19E3}"/>
              </a:ext>
            </a:extLst>
          </p:cNvPr>
          <p:cNvSpPr/>
          <p:nvPr/>
        </p:nvSpPr>
        <p:spPr>
          <a:xfrm>
            <a:off x="5675539" y="1195681"/>
            <a:ext cx="2856140" cy="16525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hub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E3A84-B1DC-52AF-71F1-16FEDE14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학습자료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74F5E-FA6D-6792-3674-FDB4B14AD339}"/>
              </a:ext>
            </a:extLst>
          </p:cNvPr>
          <p:cNvSpPr txBox="1"/>
          <p:nvPr/>
        </p:nvSpPr>
        <p:spPr>
          <a:xfrm>
            <a:off x="1163052" y="1178056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https://github.com/kang-beep/docker_tutorial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60630A-9C62-421E-64CC-1E0275AE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60" y="1612037"/>
            <a:ext cx="6125593" cy="367403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D3358-618A-2F26-01F7-F4DCDD304DFF}"/>
              </a:ext>
            </a:extLst>
          </p:cNvPr>
          <p:cNvSpPr/>
          <p:nvPr/>
        </p:nvSpPr>
        <p:spPr>
          <a:xfrm>
            <a:off x="6347533" y="1696369"/>
            <a:ext cx="901119" cy="4697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F742F1-29E2-0D47-F2BB-D36C0F27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10" y="1623134"/>
            <a:ext cx="4143375" cy="31908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3E7F5B1-3D99-69B0-65A5-636135FC109D}"/>
              </a:ext>
            </a:extLst>
          </p:cNvPr>
          <p:cNvCxnSpPr>
            <a:stCxn id="13" idx="3"/>
          </p:cNvCxnSpPr>
          <p:nvPr/>
        </p:nvCxnSpPr>
        <p:spPr>
          <a:xfrm>
            <a:off x="7248652" y="1931260"/>
            <a:ext cx="1717795" cy="2365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DF06C-6909-9C21-B6B6-DFCE118CB78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248652" y="1931260"/>
            <a:ext cx="4185787" cy="1196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8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E3459-2810-BA1E-6661-E8EDC11A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46" y="1327101"/>
            <a:ext cx="5599874" cy="371111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CFA646D0-B7D1-A904-9AD1-7A1AC18B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96" y="2888510"/>
            <a:ext cx="1096536" cy="7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553F9-E750-E201-5A55-E92ED4C1B383}"/>
              </a:ext>
            </a:extLst>
          </p:cNvPr>
          <p:cNvSpPr txBox="1"/>
          <p:nvPr/>
        </p:nvSpPr>
        <p:spPr>
          <a:xfrm>
            <a:off x="5965635" y="1072774"/>
            <a:ext cx="6127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rgbClr val="15171A"/>
                </a:solidFill>
                <a:effectLst/>
                <a:latin typeface="noto sans kr"/>
                <a:hlinkClick r:id="rId4"/>
              </a:rPr>
              <a:t>https://hub.docker.com/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7" y="5834350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0A424DC-6AE8-16B1-CBAD-A15D4197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30" y="2865069"/>
            <a:ext cx="1062299" cy="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68954BF1-6EA4-065B-8B02-4900BAEC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02" y="2500250"/>
            <a:ext cx="690747" cy="6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4014EC-83BF-27EC-0FF9-9D862EE1E9E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847191" y="3258387"/>
            <a:ext cx="15199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8F76CA-0CFB-91E8-1CCB-7D57DEE7547C}"/>
              </a:ext>
            </a:extLst>
          </p:cNvPr>
          <p:cNvSpPr txBox="1"/>
          <p:nvPr/>
        </p:nvSpPr>
        <p:spPr>
          <a:xfrm>
            <a:off x="7820402" y="3801530"/>
            <a:ext cx="97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F4284-02ED-EB29-C7CF-0E9276ED0A40}"/>
              </a:ext>
            </a:extLst>
          </p:cNvPr>
          <p:cNvSpPr txBox="1"/>
          <p:nvPr/>
        </p:nvSpPr>
        <p:spPr>
          <a:xfrm>
            <a:off x="10651524" y="3700601"/>
            <a:ext cx="73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허브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1F2F8-26B7-E6A9-E2BE-8C76FEF008FD}"/>
              </a:ext>
            </a:extLst>
          </p:cNvPr>
          <p:cNvSpPr txBox="1"/>
          <p:nvPr/>
        </p:nvSpPr>
        <p:spPr>
          <a:xfrm>
            <a:off x="9259731" y="2821665"/>
            <a:ext cx="73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8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BAA1F-1751-F421-6A67-4E678E61A644}"/>
              </a:ext>
            </a:extLst>
          </p:cNvPr>
          <p:cNvSpPr txBox="1"/>
          <p:nvPr/>
        </p:nvSpPr>
        <p:spPr>
          <a:xfrm>
            <a:off x="495596" y="1351239"/>
            <a:ext cx="2566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search python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E0C249-5984-E8CA-C7FE-583321A0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6" y="1802086"/>
            <a:ext cx="5836639" cy="2996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5CE452-270C-41AD-52B4-74D7B113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16" y="1229846"/>
            <a:ext cx="5637243" cy="35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72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DAB2-597C-1D6F-2A7A-5EE66A9A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F4CA1-0ADD-34D3-BB37-300F449879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69DB8C-A519-41C9-FA24-C7533417CE3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D7FC-5C3A-8C25-7FAB-A10D7E5F192C}"/>
              </a:ext>
            </a:extLst>
          </p:cNvPr>
          <p:cNvSpPr txBox="1"/>
          <p:nvPr/>
        </p:nvSpPr>
        <p:spPr>
          <a:xfrm>
            <a:off x="1163052" y="272716"/>
            <a:ext cx="153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Hub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B88311-8C34-9925-58ED-90BC13F17D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804338-57F5-F03B-E828-25112F1D7175}"/>
              </a:ext>
            </a:extLst>
          </p:cNvPr>
          <p:cNvSpPr txBox="1"/>
          <p:nvPr/>
        </p:nvSpPr>
        <p:spPr>
          <a:xfrm>
            <a:off x="1285515" y="948919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40C28"/>
                </a:solidFill>
                <a:effectLst/>
                <a:latin typeface="Apple SD Gothic Neo"/>
              </a:rPr>
              <a:t>도커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(Docker)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컨테이너 이미지의 원격 저장소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A69A6-D9F9-E678-7CB3-1CB9ABF48CE4}"/>
              </a:ext>
            </a:extLst>
          </p:cNvPr>
          <p:cNvSpPr txBox="1"/>
          <p:nvPr/>
        </p:nvSpPr>
        <p:spPr>
          <a:xfrm>
            <a:off x="1234166" y="5873219"/>
            <a:ext cx="10957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 err="1"/>
              <a:t>도커허브</a:t>
            </a:r>
            <a:r>
              <a:rPr lang="ko-KR" altLang="en-US" dirty="0"/>
              <a:t> 는 디폴트 경로이지만 이 외에 이미지 저장창고들이 있다</a:t>
            </a:r>
            <a:r>
              <a:rPr lang="en-US" altLang="ko-KR" dirty="0"/>
              <a:t>.(azure, </a:t>
            </a:r>
            <a:r>
              <a:rPr lang="en-US" altLang="ko-KR" dirty="0" err="1"/>
              <a:t>aws</a:t>
            </a:r>
            <a:r>
              <a:rPr lang="en-US" altLang="ko-KR" dirty="0"/>
              <a:t>, google </a:t>
            </a:r>
            <a:r>
              <a:rPr lang="ko-KR" altLang="en-US" dirty="0"/>
              <a:t>등등 </a:t>
            </a:r>
            <a:r>
              <a:rPr lang="en-US" altLang="ko-KR" dirty="0"/>
              <a:t>public cloud</a:t>
            </a:r>
            <a:r>
              <a:rPr lang="ko-KR" altLang="en-US" dirty="0"/>
              <a:t> 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CB09E-3FA5-AB24-8426-7EDDCBFA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907E7-7C35-B23C-0EB9-608FB77078D6}"/>
              </a:ext>
            </a:extLst>
          </p:cNvPr>
          <p:cNvSpPr txBox="1"/>
          <p:nvPr/>
        </p:nvSpPr>
        <p:spPr>
          <a:xfrm>
            <a:off x="1285515" y="1489556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pull 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_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&gt;:&lt;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태그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&gt;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6CABA9-BE88-FD4B-AFAA-A4EC9EC9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87" y="1812721"/>
            <a:ext cx="6524625" cy="1866900"/>
          </a:xfrm>
          <a:prstGeom prst="rect">
            <a:avLst/>
          </a:prstGeom>
        </p:spPr>
      </p:pic>
      <p:pic>
        <p:nvPicPr>
          <p:cNvPr id="2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60C98B94-1B3B-9A0D-B801-0883A9E8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7" y="4851248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645D2A2-2098-5710-7CA9-E919FAB6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83" y="4617832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265 Python Icons - Free in SVG, PNG, ICO - IconScout">
            <a:extLst>
              <a:ext uri="{FF2B5EF4-FFF2-40B4-BE49-F238E27FC236}">
                <a16:creationId xmlns:a16="http://schemas.microsoft.com/office/drawing/2014/main" id="{A6FF6ED1-98C6-F133-02F3-35BE7614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32" y="4002786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E9944E-95B8-012D-CEDA-8D3191E5CE8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329126" y="5319911"/>
            <a:ext cx="28452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65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0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이미지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2F47475-3E14-48D6-5C4D-D1656EA6E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361886"/>
              </p:ext>
            </p:extLst>
          </p:nvPr>
        </p:nvGraphicFramePr>
        <p:xfrm>
          <a:off x="916578" y="1212042"/>
          <a:ext cx="10515600" cy="4519921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images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시스템에 있는 모든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확인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pull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 또는 다른 레지스트리에서 이미지를 다운로드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이미지를 삭제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search 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검색할 이미지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허브에서 이미지를 검색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tag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[: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이미지에 태그를 추가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inspect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이미지이름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</a:t>
                      </a:r>
                      <a:r>
                        <a:rPr lang="ko-KR" altLang="en-US" sz="1800" dirty="0">
                          <a:effectLst/>
                        </a:rPr>
                        <a:t> 설치된 이미지의 상세 정보 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CCC4B-F319-3D95-DBDA-001EAF84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4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2D3B-C070-A61A-4063-2A1E1203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12D6B7-E5B1-1A84-8392-788BB3022A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0E5D9-F5EF-CDDF-AAF6-B8305FAD7DD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20AB-ED45-9EC8-D138-1DDAF0B9813F}"/>
              </a:ext>
            </a:extLst>
          </p:cNvPr>
          <p:cNvSpPr txBox="1"/>
          <p:nvPr/>
        </p:nvSpPr>
        <p:spPr>
          <a:xfrm>
            <a:off x="1163052" y="272716"/>
            <a:ext cx="1759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Image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69E88A-C957-E3EB-9DF7-32049A0B39B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DEE591-8FD5-CBEC-DF4E-D87ED081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62" y="3714979"/>
            <a:ext cx="3260951" cy="19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24CED-D3E0-9705-2755-47D7D709B313}"/>
              </a:ext>
            </a:extLst>
          </p:cNvPr>
          <p:cNvSpPr txBox="1"/>
          <p:nvPr/>
        </p:nvSpPr>
        <p:spPr>
          <a:xfrm>
            <a:off x="940934" y="1187228"/>
            <a:ext cx="814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이미지는 컨테이너를 만드는 데 사용되는 읽기 전용</a:t>
            </a:r>
            <a:r>
              <a:rPr lang="en-US" altLang="ko-KR" dirty="0"/>
              <a:t>(Read-only) </a:t>
            </a:r>
            <a:r>
              <a:rPr lang="ko-KR" altLang="en-US" dirty="0"/>
              <a:t>템플릿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55E498-6099-FEAA-3A82-2075196E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0" y="1947852"/>
            <a:ext cx="4201111" cy="666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C608B-48AE-EB5B-5B60-1C728F437895}"/>
              </a:ext>
            </a:extLst>
          </p:cNvPr>
          <p:cNvSpPr txBox="1"/>
          <p:nvPr/>
        </p:nvSpPr>
        <p:spPr>
          <a:xfrm>
            <a:off x="1066854" y="29472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inspect nginx 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CAA2A-A1E6-0A62-110E-ADDFDEC8CBC9}"/>
              </a:ext>
            </a:extLst>
          </p:cNvPr>
          <p:cNvSpPr txBox="1"/>
          <p:nvPr/>
        </p:nvSpPr>
        <p:spPr>
          <a:xfrm>
            <a:off x="1066854" y="15565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image ls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BFE2B1-1888-C8C9-F51D-86C73370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3359034"/>
            <a:ext cx="4509779" cy="3056053"/>
          </a:xfrm>
          <a:prstGeom prst="rect">
            <a:avLst/>
          </a:prstGeom>
        </p:spPr>
      </p:pic>
      <p:pic>
        <p:nvPicPr>
          <p:cNvPr id="1026" name="Picture 2" descr="Snapshot - Free technology icons">
            <a:extLst>
              <a:ext uri="{FF2B5EF4-FFF2-40B4-BE49-F238E27FC236}">
                <a16:creationId xmlns:a16="http://schemas.microsoft.com/office/drawing/2014/main" id="{36A252D7-6AAF-A94C-7D8E-6ADAB7A3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54" y="1793637"/>
            <a:ext cx="1230312" cy="123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9B8F8-8EE1-305E-2DE6-AE48EF1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3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22F7-D25A-9733-EF1B-C987CC33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ED8C44-584D-2AF9-C4BC-2D724C1A126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36A952-FF47-25A0-C0AF-7B4DC7180F2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D09C-510A-D8EF-FC06-40ED6A856358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720643-0DA6-16A9-7C6E-AC297B7CB0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6B9095-9699-3ACA-B349-A534A52B389E}"/>
              </a:ext>
            </a:extLst>
          </p:cNvPr>
          <p:cNvSpPr txBox="1"/>
          <p:nvPr/>
        </p:nvSpPr>
        <p:spPr>
          <a:xfrm>
            <a:off x="939900" y="138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pull nginx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AA81BF-8B5D-FA68-068D-315BB7D6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18161"/>
            <a:ext cx="4173442" cy="27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8CCFB-102D-3383-BC7D-C64583CA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0" y="4146276"/>
            <a:ext cx="5807079" cy="15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9A20C-6327-434F-EBA8-8B3DB004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60" y="1754874"/>
            <a:ext cx="4173442" cy="14632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998FB-79AE-3438-D403-9F77786575EE}"/>
              </a:ext>
            </a:extLst>
          </p:cNvPr>
          <p:cNvSpPr/>
          <p:nvPr/>
        </p:nvSpPr>
        <p:spPr>
          <a:xfrm>
            <a:off x="939900" y="1970217"/>
            <a:ext cx="1582864" cy="9525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F3C39-CD33-F2B3-F597-C6F06EF59907}"/>
              </a:ext>
            </a:extLst>
          </p:cNvPr>
          <p:cNvSpPr/>
          <p:nvPr/>
        </p:nvSpPr>
        <p:spPr>
          <a:xfrm>
            <a:off x="2735036" y="4146276"/>
            <a:ext cx="3208564" cy="20001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E6FE42-0C5D-C32E-2511-DA9A9FD2B0E5}"/>
              </a:ext>
            </a:extLst>
          </p:cNvPr>
          <p:cNvSpPr/>
          <p:nvPr/>
        </p:nvSpPr>
        <p:spPr>
          <a:xfrm>
            <a:off x="982660" y="4346287"/>
            <a:ext cx="5807078" cy="146322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E934-5DEA-E6AB-5988-0960F5668660}"/>
              </a:ext>
            </a:extLst>
          </p:cNvPr>
          <p:cNvSpPr txBox="1"/>
          <p:nvPr/>
        </p:nvSpPr>
        <p:spPr>
          <a:xfrm>
            <a:off x="984375" y="3690147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sudo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ls –al /var/lib/…  #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이미지가 실제 저장된 공간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66F427-B42D-3770-6E56-0BB71A64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27D4C0-7170-796A-2709-C87A91E566D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56102" y="2059619"/>
            <a:ext cx="1879798" cy="426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4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2237-C7CC-64D8-6E38-B6CFA588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D7E26B-9E40-111F-25D4-4A37E714F503}"/>
              </a:ext>
            </a:extLst>
          </p:cNvPr>
          <p:cNvSpPr txBox="1"/>
          <p:nvPr/>
        </p:nvSpPr>
        <p:spPr>
          <a:xfrm>
            <a:off x="1163052" y="1316443"/>
            <a:ext cx="98179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현재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OS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사용하고 있는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base image  - 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Abadi" panose="020B0604020104020204" pitchFamily="34" charset="0"/>
              </a:rPr>
              <a:t>Read only </a:t>
            </a: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이미지 파일을 하나씩 추가 마운</a:t>
            </a:r>
            <a:r>
              <a:rPr lang="ko-KR" altLang="en-US" dirty="0">
                <a:latin typeface="Abadi" panose="020B0604020104020204" pitchFamily="34" charset="0"/>
              </a:rPr>
              <a:t>트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latin typeface="Abadi" panose="020B0604020104020204" pitchFamily="34" charset="0"/>
              </a:rPr>
              <a:t>add files – </a:t>
            </a:r>
            <a:r>
              <a:rPr lang="en-US" altLang="ko-KR" dirty="0" err="1">
                <a:solidFill>
                  <a:srgbClr val="C00000"/>
                </a:solidFill>
                <a:latin typeface="Abadi" panose="020B0604020104020204" pitchFamily="34" charset="0"/>
              </a:rPr>
              <a:t>Read&amp;Write</a:t>
            </a:r>
            <a:endParaRPr lang="en-US" altLang="ko-KR" dirty="0">
              <a:solidFill>
                <a:srgbClr val="C00000"/>
              </a:solidFill>
              <a:latin typeface="Abadi" panose="020B0604020104020204" pitchFamily="34" charset="0"/>
            </a:endParaRPr>
          </a:p>
          <a:p>
            <a:r>
              <a:rPr lang="ko-KR" altLang="en-US" b="0" i="0" dirty="0">
                <a:effectLst/>
                <a:latin typeface="Abadi" panose="020B0604020104020204" pitchFamily="34" charset="0"/>
              </a:rPr>
              <a:t>이렇게 명령어가 하나씩 실행될 때마다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add file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upper layer 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프로그램 설치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반복</a:t>
            </a:r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endParaRPr lang="en-US" altLang="ko-KR" dirty="0">
              <a:latin typeface="Abadi" panose="020B0604020104020204" pitchFamily="34" charset="0"/>
            </a:endParaRPr>
          </a:p>
          <a:p>
            <a:endParaRPr lang="en-US" altLang="ko-KR" b="0" i="0" dirty="0">
              <a:effectLst/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b="0" i="0" dirty="0">
                <a:effectLst/>
                <a:latin typeface="Abadi" panose="020B0604020104020204" pitchFamily="34" charset="0"/>
              </a:rPr>
              <a:t>최종적으로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image 3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만들어지면 전체가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Read only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가 되는 것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( </a:t>
            </a:r>
            <a:r>
              <a:rPr lang="ko-KR" altLang="en-US" b="0" i="0" dirty="0">
                <a:effectLst/>
                <a:latin typeface="Abadi" panose="020B0604020104020204" pitchFamily="34" charset="0"/>
              </a:rPr>
              <a:t>불변 상태 </a:t>
            </a:r>
            <a:r>
              <a:rPr lang="en-US" altLang="ko-KR" b="0" i="0" dirty="0">
                <a:effectLst/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531568-45FD-0CE7-75D3-D8E42839862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66C755-E568-4703-81CA-BD0527A1944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96C71-5527-5E17-CFAB-77463A97E149}"/>
              </a:ext>
            </a:extLst>
          </p:cNvPr>
          <p:cNvSpPr txBox="1"/>
          <p:nvPr/>
        </p:nvSpPr>
        <p:spPr>
          <a:xfrm>
            <a:off x="1163052" y="272716"/>
            <a:ext cx="245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Image Layer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9F20CC-6671-3271-874E-1CE7127556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E1A68ECD-5592-859E-0B0A-E6D0345F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36" y="2589099"/>
            <a:ext cx="7584621" cy="195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C9F73-3983-EFB9-071C-39B506B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01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32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컨테이너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2396666" y="3493620"/>
            <a:ext cx="3092903" cy="215730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Container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62755-4BE9-2DFD-5AEF-E1A68BA8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3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77B47F-EF78-7770-5D38-C99730D28F4D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ko-KR" altLang="en-US" dirty="0"/>
              <a:t>컨테이너는 독립된 하나의 </a:t>
            </a:r>
            <a:r>
              <a:rPr lang="en-US" altLang="ko-KR" dirty="0"/>
              <a:t>Application </a:t>
            </a:r>
            <a:r>
              <a:rPr lang="ko-KR" altLang="en-US" dirty="0"/>
              <a:t>환경</a:t>
            </a:r>
          </a:p>
        </p:txBody>
      </p:sp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529774E-F3A1-B28E-C624-C48B9889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36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293A05F-FF1C-56A6-5966-733FC098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43" y="2761171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16648A17-46B8-9AAD-DB96-F85D23E0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0" y="2761170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F33824-6523-8D51-C52E-2BB428EC6868}"/>
              </a:ext>
            </a:extLst>
          </p:cNvPr>
          <p:cNvCxnSpPr/>
          <p:nvPr/>
        </p:nvCxnSpPr>
        <p:spPr>
          <a:xfrm>
            <a:off x="4314825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D6855A-C067-5F7D-2612-04BB2BA6B3C2}"/>
              </a:ext>
            </a:extLst>
          </p:cNvPr>
          <p:cNvCxnSpPr/>
          <p:nvPr/>
        </p:nvCxnSpPr>
        <p:spPr>
          <a:xfrm>
            <a:off x="7886700" y="2642494"/>
            <a:ext cx="0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056FC-A020-0D81-894D-94B82B1C789A}"/>
              </a:ext>
            </a:extLst>
          </p:cNvPr>
          <p:cNvSpPr txBox="1"/>
          <p:nvPr/>
        </p:nvSpPr>
        <p:spPr>
          <a:xfrm>
            <a:off x="3884886" y="199460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B324E-21FA-306A-2B03-61A7AF1766D7}"/>
              </a:ext>
            </a:extLst>
          </p:cNvPr>
          <p:cNvSpPr txBox="1"/>
          <p:nvPr/>
        </p:nvSpPr>
        <p:spPr>
          <a:xfrm>
            <a:off x="7475811" y="1951352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Isolate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69990-C3CD-EB6B-EB06-4A161B1EA91E}"/>
              </a:ext>
            </a:extLst>
          </p:cNvPr>
          <p:cNvSpPr txBox="1"/>
          <p:nvPr/>
        </p:nvSpPr>
        <p:spPr>
          <a:xfrm>
            <a:off x="1066800" y="5023744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 err="1"/>
              <a:t>cpu</a:t>
            </a:r>
            <a:r>
              <a:rPr lang="en-US" altLang="ko-KR" dirty="0"/>
              <a:t>, memory, network, disk, service </a:t>
            </a:r>
            <a:r>
              <a:rPr lang="ko-KR" altLang="en-US" dirty="0"/>
              <a:t>등등 이런 것 들이 완전하게 독립되어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95132689-0710-D4CB-5A1B-6B3D0FF5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063" y="1994601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HP - 위키백과, 우리 모두의 백과사전">
            <a:extLst>
              <a:ext uri="{FF2B5EF4-FFF2-40B4-BE49-F238E27FC236}">
                <a16:creationId xmlns:a16="http://schemas.microsoft.com/office/drawing/2014/main" id="{D1464FE3-E0FD-5431-3F2F-07AF0193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56" y="2306604"/>
            <a:ext cx="1238250" cy="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" name="Picture 6" descr="처음 배우는 플라스크">
            <a:extLst>
              <a:ext uri="{FF2B5EF4-FFF2-40B4-BE49-F238E27FC236}">
                <a16:creationId xmlns:a16="http://schemas.microsoft.com/office/drawing/2014/main" id="{D5BE01D1-28EB-E817-CC19-7B61399E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60" y="2238839"/>
            <a:ext cx="1591989" cy="8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9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What is a Container? | Docker">
            <a:extLst>
              <a:ext uri="{FF2B5EF4-FFF2-40B4-BE49-F238E27FC236}">
                <a16:creationId xmlns:a16="http://schemas.microsoft.com/office/drawing/2014/main" id="{D7265A67-628A-0E3C-6F5A-6CFCF2AE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71" y="1001595"/>
            <a:ext cx="6076135" cy="48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A1E09B-9031-DFB0-A0C7-70553F09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9345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docker 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1BC242-B8F7-47B2-FC88-2766AE52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이미지에서 컨테이너로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BE3B152-8C34-8B73-732C-C6C08AA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D36CF25-E7F5-68BF-6D8E-76AFAA2C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78" y="2619458"/>
            <a:ext cx="2439714" cy="1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at is Docker Hub? Discover, Share and Integrate Container Images –  Collabnix">
            <a:extLst>
              <a:ext uri="{FF2B5EF4-FFF2-40B4-BE49-F238E27FC236}">
                <a16:creationId xmlns:a16="http://schemas.microsoft.com/office/drawing/2014/main" id="{B0E38722-BC4B-9A6A-A1AF-D4C5D41D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1" y="3099845"/>
            <a:ext cx="1389397" cy="9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4D87E19-03A4-3048-E123-86F00233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93" y="3001960"/>
            <a:ext cx="1518456" cy="13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FD39DC-988D-95CC-B196-56E0BC83D12D}"/>
              </a:ext>
            </a:extLst>
          </p:cNvPr>
          <p:cNvCxnSpPr>
            <a:cxnSpLocks/>
          </p:cNvCxnSpPr>
          <p:nvPr/>
        </p:nvCxnSpPr>
        <p:spPr>
          <a:xfrm>
            <a:off x="3411583" y="3674477"/>
            <a:ext cx="1488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265 Python Icons - Free in SVG, PNG, ICO - IconScout">
            <a:extLst>
              <a:ext uri="{FF2B5EF4-FFF2-40B4-BE49-F238E27FC236}">
                <a16:creationId xmlns:a16="http://schemas.microsoft.com/office/drawing/2014/main" id="{81DB3B54-784B-B7D9-AC70-627F0A9F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42" y="2460567"/>
            <a:ext cx="987358" cy="9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5125ED-21E5-F08B-4A06-9FA42B5DD9EE}"/>
              </a:ext>
            </a:extLst>
          </p:cNvPr>
          <p:cNvCxnSpPr>
            <a:cxnSpLocks/>
          </p:cNvCxnSpPr>
          <p:nvPr/>
        </p:nvCxnSpPr>
        <p:spPr>
          <a:xfrm>
            <a:off x="7310360" y="3633754"/>
            <a:ext cx="14888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A292B8-0CB1-53BD-FA86-A028AE5DCFBF}"/>
              </a:ext>
            </a:extLst>
          </p:cNvPr>
          <p:cNvSpPr txBox="1"/>
          <p:nvPr/>
        </p:nvSpPr>
        <p:spPr>
          <a:xfrm>
            <a:off x="1780878" y="2355629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허브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A3F18-2100-459D-863E-7C4E7EC72C71}"/>
              </a:ext>
            </a:extLst>
          </p:cNvPr>
          <p:cNvSpPr txBox="1"/>
          <p:nvPr/>
        </p:nvSpPr>
        <p:spPr>
          <a:xfrm>
            <a:off x="5840352" y="1980210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E42F7-59EE-A2AC-F8A4-EF2A09BC9766}"/>
              </a:ext>
            </a:extLst>
          </p:cNvPr>
          <p:cNvSpPr txBox="1"/>
          <p:nvPr/>
        </p:nvSpPr>
        <p:spPr>
          <a:xfrm>
            <a:off x="9532744" y="2632628"/>
            <a:ext cx="172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컨테이너화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8A95E-205D-5A54-A5C2-B0E12C7F6FAD}"/>
              </a:ext>
            </a:extLst>
          </p:cNvPr>
          <p:cNvSpPr txBox="1"/>
          <p:nvPr/>
        </p:nvSpPr>
        <p:spPr>
          <a:xfrm>
            <a:off x="3816330" y="3163602"/>
            <a:ext cx="172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pull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1DC58-0D0C-9939-4A58-83537886BD4C}"/>
              </a:ext>
            </a:extLst>
          </p:cNvPr>
          <p:cNvSpPr txBox="1"/>
          <p:nvPr/>
        </p:nvSpPr>
        <p:spPr>
          <a:xfrm>
            <a:off x="7727745" y="3204008"/>
            <a:ext cx="72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00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425F-98DD-35C2-8460-CD141C7B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C22FB-50EF-F159-285B-39CF1F5A55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363738-A44B-E09E-767C-52B12C327DB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438F7-4837-D706-F9C7-DD708F301AFD}"/>
              </a:ext>
            </a:extLst>
          </p:cNvPr>
          <p:cNvSpPr txBox="1"/>
          <p:nvPr/>
        </p:nvSpPr>
        <p:spPr>
          <a:xfrm>
            <a:off x="1163052" y="272716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컨테이너의 자주 쓰는  실행 명령어들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0A931A-F64B-17E9-B0A0-654E8ED4320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270F0B-38D6-7779-9BD0-8D290942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22289"/>
              </p:ext>
            </p:extLst>
          </p:nvPr>
        </p:nvGraphicFramePr>
        <p:xfrm>
          <a:off x="1163052" y="889413"/>
          <a:ext cx="10515600" cy="5638427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5592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명령어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run [</a:t>
                      </a:r>
                      <a:r>
                        <a:rPr lang="ko-KR" altLang="en-US" sz="1800" dirty="0">
                          <a:effectLst/>
                        </a:rPr>
                        <a:t>옵션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이미지명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이미지를 기반으로 새로운 컨테이너를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endParaRPr lang="en-US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현재 실행 중인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docker </a:t>
                      </a:r>
                      <a:r>
                        <a:rPr lang="en-US" sz="1800" dirty="0" err="1">
                          <a:effectLst/>
                        </a:rPr>
                        <a:t>ps</a:t>
                      </a:r>
                      <a:r>
                        <a:rPr lang="en-US" sz="1800" dirty="0">
                          <a:effectLst/>
                        </a:rPr>
                        <a:t> -a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중이거나 종료된 모든 컨테이너 목록을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stop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컨테이너를 중지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>
                          <a:effectLst/>
                        </a:rPr>
                        <a:t>docker rm [</a:t>
                      </a:r>
                      <a:r>
                        <a:rPr lang="ko-KR" altLang="en-US" sz="1800">
                          <a:effectLst/>
                        </a:rPr>
                        <a:t>컨테이너</a:t>
                      </a:r>
                      <a:r>
                        <a:rPr lang="en-US" altLang="ko-KR" sz="1800">
                          <a:effectLst/>
                        </a:rPr>
                        <a:t>ID </a:t>
                      </a:r>
                      <a:r>
                        <a:rPr lang="ko-KR" altLang="en-US" sz="1800">
                          <a:effectLst/>
                        </a:rPr>
                        <a:t>또는 이름</a:t>
                      </a:r>
                      <a:r>
                        <a:rPr lang="en-US" altLang="ko-KR" sz="180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종료된 컨테이너를 제거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logs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컨테이너의 로그를 확인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exec -it [</a:t>
                      </a:r>
                      <a:r>
                        <a:rPr lang="ko-KR" altLang="en-US" sz="1800" dirty="0">
                          <a:effectLst/>
                        </a:rPr>
                        <a:t>컨테이너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 이름</a:t>
                      </a:r>
                      <a:r>
                        <a:rPr lang="en-US" altLang="ko-KR" sz="1800" dirty="0">
                          <a:effectLst/>
                        </a:rPr>
                        <a:t>] [</a:t>
                      </a:r>
                      <a:r>
                        <a:rPr lang="ko-KR" altLang="en-US" sz="1800" dirty="0">
                          <a:effectLst/>
                        </a:rPr>
                        <a:t>명령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실행 중인 컨테이너 내부에서 명령을 실행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system prune -a --volumes 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 err="1">
                          <a:effectLst/>
                        </a:rPr>
                        <a:t>도커에</a:t>
                      </a:r>
                      <a:r>
                        <a:rPr lang="ko-KR" altLang="en-US" sz="1800" dirty="0">
                          <a:effectLst/>
                        </a:rPr>
                        <a:t> 있는 모든 이미지들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캐시메모리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컨테이너 초기화 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 err="1">
                          <a:effectLst/>
                        </a:rPr>
                        <a:t>에러날때</a:t>
                      </a:r>
                      <a:r>
                        <a:rPr lang="ko-KR" altLang="en-US" sz="1800" dirty="0">
                          <a:effectLst/>
                        </a:rPr>
                        <a:t> 유용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46528"/>
                  </a:ext>
                </a:extLst>
              </a:tr>
              <a:tr h="559253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dirty="0">
                          <a:effectLst/>
                        </a:rPr>
                        <a:t>docker restart [</a:t>
                      </a:r>
                      <a:r>
                        <a:rPr lang="en-US" altLang="ko-KR" sz="1800" dirty="0" err="1">
                          <a:effectLst/>
                        </a:rPr>
                        <a:t>컨테</a:t>
                      </a:r>
                      <a:r>
                        <a:rPr lang="ko-KR" altLang="en-US" sz="1800" dirty="0">
                          <a:effectLst/>
                        </a:rPr>
                        <a:t>이너</a:t>
                      </a:r>
                      <a:r>
                        <a:rPr lang="en-US" altLang="ko-KR" sz="1800" dirty="0">
                          <a:effectLst/>
                        </a:rPr>
                        <a:t>ID </a:t>
                      </a:r>
                      <a:r>
                        <a:rPr lang="ko-KR" altLang="en-US" sz="1800" dirty="0">
                          <a:effectLst/>
                        </a:rPr>
                        <a:t>또는</a:t>
                      </a:r>
                      <a:r>
                        <a:rPr lang="en-US" altLang="ko-KR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이름</a:t>
                      </a:r>
                      <a:r>
                        <a:rPr lang="en-US" altLang="ko-KR" sz="1800" dirty="0">
                          <a:effectLst/>
                        </a:rPr>
                        <a:t>]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컨테이너 재시작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783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18C70B-9E5F-2BD9-8782-2E17B957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36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pull python</a:t>
            </a:r>
            <a:endParaRPr lang="ko-KR" altLang="en-US" dirty="0"/>
          </a:p>
        </p:txBody>
      </p:sp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62641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run –it python /bin/bash  (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쉘에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접속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450889" y="2129150"/>
            <a:ext cx="3628838" cy="962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03512" y="400602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–a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로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모든 컨테이너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903512" y="497845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docker 2c315f181d4a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1" name="Picture 12" descr="265 Python Icons - Free in SVG, PNG, ICO - IconScout">
            <a:extLst>
              <a:ext uri="{FF2B5EF4-FFF2-40B4-BE49-F238E27FC236}">
                <a16:creationId xmlns:a16="http://schemas.microsoft.com/office/drawing/2014/main" id="{CE144133-8E63-A567-5ED4-25A32E7F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30" y="1504216"/>
            <a:ext cx="447116" cy="4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A675B4-9409-FAD6-F09E-01AC9C531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82" y="1599534"/>
            <a:ext cx="3581400" cy="1028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329FE1-0888-24C1-9DF5-203341279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65" y="2985744"/>
            <a:ext cx="4486275" cy="8477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9A25D83-B1F8-54DF-7AD1-96A8A9886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52" y="4379724"/>
            <a:ext cx="7330886" cy="38016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F40DB6F-A986-E56C-4F65-BA3083FC1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2" y="5473520"/>
            <a:ext cx="40481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1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1066799" y="12355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run -d -p 8080:80 --name nginx-container nginx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0EBD74-713E-C5DF-2C56-0315A6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687682"/>
            <a:ext cx="6970295" cy="368957"/>
          </a:xfrm>
          <a:prstGeom prst="rect">
            <a:avLst/>
          </a:prstGeom>
        </p:spPr>
      </p:pic>
      <p:pic>
        <p:nvPicPr>
          <p:cNvPr id="21" name="Picture 2" descr="Free Vectors | Desktop computer body pictogram">
            <a:extLst>
              <a:ext uri="{FF2B5EF4-FFF2-40B4-BE49-F238E27FC236}">
                <a16:creationId xmlns:a16="http://schemas.microsoft.com/office/drawing/2014/main" id="{573F4DD9-C8A5-E2ED-BDC2-FF6DBB8F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1528" y="293761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9398B2BF-03D6-CAA2-BA44-25737B2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27" y="1687188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7E76A3-F513-A7D2-23A1-22652FE8F349}"/>
              </a:ext>
            </a:extLst>
          </p:cNvPr>
          <p:cNvSpPr txBox="1"/>
          <p:nvPr/>
        </p:nvSpPr>
        <p:spPr>
          <a:xfrm>
            <a:off x="8298608" y="2471447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7C3A9-04E2-3868-6B91-FAACAF8CA146}"/>
              </a:ext>
            </a:extLst>
          </p:cNvPr>
          <p:cNvSpPr txBox="1"/>
          <p:nvPr/>
        </p:nvSpPr>
        <p:spPr>
          <a:xfrm>
            <a:off x="8971528" y="5530631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pic>
        <p:nvPicPr>
          <p:cNvPr id="16386" name="Picture 2" descr="DevOps] Setting up a Docker Reverse Proxy Nginx — Multiple local apps | by  Tonytruong | DevOps.dev">
            <a:extLst>
              <a:ext uri="{FF2B5EF4-FFF2-40B4-BE49-F238E27FC236}">
                <a16:creationId xmlns:a16="http://schemas.microsoft.com/office/drawing/2014/main" id="{A008C0AA-17EA-1D57-3FC6-F584B1F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99" y="1369916"/>
            <a:ext cx="642204" cy="6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E83F3F-37CB-CA6A-A537-D05D13830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94039"/>
            <a:ext cx="6763694" cy="83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A1542-9F23-9FDD-14E3-C20FF3B54CB0}"/>
              </a:ext>
            </a:extLst>
          </p:cNvPr>
          <p:cNvSpPr txBox="1"/>
          <p:nvPr/>
        </p:nvSpPr>
        <p:spPr>
          <a:xfrm>
            <a:off x="985156" y="2049271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59605E-C88A-E32E-0114-3F88457A835A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037094" y="1872161"/>
            <a:ext cx="1042633" cy="2569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A8E6-E5BF-32B9-3111-76421957E92A}"/>
              </a:ext>
            </a:extLst>
          </p:cNvPr>
          <p:cNvSpPr txBox="1"/>
          <p:nvPr/>
        </p:nvSpPr>
        <p:spPr>
          <a:xfrm>
            <a:off x="985156" y="340011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stop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107E85-1910-2E3E-2FE1-1F6DBACAC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796329"/>
            <a:ext cx="4754336" cy="399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A6239-846E-19A8-028B-0BB073C9F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918784"/>
            <a:ext cx="5144218" cy="543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D75E7A-9D88-DA3F-1852-8572CE77F18D}"/>
              </a:ext>
            </a:extLst>
          </p:cNvPr>
          <p:cNvSpPr txBox="1"/>
          <p:nvPr/>
        </p:nvSpPr>
        <p:spPr>
          <a:xfrm>
            <a:off x="1066800" y="4542235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</a:t>
            </a:r>
            <a:r>
              <a:rPr lang="ko-KR" altLang="en-US" b="1" dirty="0" err="1">
                <a:solidFill>
                  <a:srgbClr val="0D0D0D"/>
                </a:solidFill>
                <a:latin typeface="Söhne Mono"/>
              </a:rPr>
              <a:t>삭제후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명령어로 실행중인 컨테이너 확인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988423-7752-3DDE-44E4-C2C24FAD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78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종료되거나 실행중인 컨테이너 모두 출력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C179CB-D83D-9B86-1871-628C7570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5" y="1596801"/>
            <a:ext cx="6392167" cy="1543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14431E-8C31-1ACC-56A0-358EC06A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5" y="3744285"/>
            <a:ext cx="4324954" cy="342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C44C0F-A025-C5C5-30DE-5A731F9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55" y="4587333"/>
            <a:ext cx="6306430" cy="1162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E0AEB9-BC92-E3AD-6CF9-617AD2CEEB91}"/>
              </a:ext>
            </a:extLst>
          </p:cNvPr>
          <p:cNvSpPr txBox="1"/>
          <p:nvPr/>
        </p:nvSpPr>
        <p:spPr>
          <a:xfrm>
            <a:off x="954311" y="3365278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rm 64f31bd5e891  # hello-world IMAGE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기반 컨테이너 제거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F6383-1FC6-6629-9E65-C9BF992CA2C8}"/>
              </a:ext>
            </a:extLst>
          </p:cNvPr>
          <p:cNvSpPr txBox="1"/>
          <p:nvPr/>
        </p:nvSpPr>
        <p:spPr>
          <a:xfrm>
            <a:off x="985155" y="4208326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 err="1">
                <a:solidFill>
                  <a:srgbClr val="0D0D0D"/>
                </a:solidFill>
                <a:latin typeface="Söhne Mono"/>
              </a:rPr>
              <a:t>ps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–a  #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삭제 되었는지 확인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0349B-5A4B-55C3-A948-C77D01B3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3BCA31-5F80-5C47-B839-FAF9843CB413}"/>
              </a:ext>
            </a:extLst>
          </p:cNvPr>
          <p:cNvSpPr/>
          <p:nvPr/>
        </p:nvSpPr>
        <p:spPr>
          <a:xfrm>
            <a:off x="954310" y="2730043"/>
            <a:ext cx="6423011" cy="33501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F5914C-C4F5-AFAD-D808-BC0277C6D7ED}"/>
              </a:ext>
            </a:extLst>
          </p:cNvPr>
          <p:cNvSpPr/>
          <p:nvPr/>
        </p:nvSpPr>
        <p:spPr>
          <a:xfrm>
            <a:off x="3581401" y="3698976"/>
            <a:ext cx="1647548" cy="26084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94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5FE4-A59A-7953-5FE5-78D54E4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C4A8FA-ABFC-9E15-F4E7-E904DC5797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7C0AB0-7851-6180-773C-4A14782F1CAC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AEF8-E6E1-A3D1-575D-93619BE0394D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컨테이너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05522-205C-9990-9EC5-C7499A2CADC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DC05-4327-309C-50B4-AE7DC20C5C0F}"/>
              </a:ext>
            </a:extLst>
          </p:cNvPr>
          <p:cNvSpPr txBox="1"/>
          <p:nvPr/>
        </p:nvSpPr>
        <p:spPr>
          <a:xfrm>
            <a:off x="838200" y="1228032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25B85-EE67-57EC-7B72-988A94811EDA}"/>
              </a:ext>
            </a:extLst>
          </p:cNvPr>
          <p:cNvSpPr txBox="1"/>
          <p:nvPr/>
        </p:nvSpPr>
        <p:spPr>
          <a:xfrm>
            <a:off x="985156" y="1228032"/>
            <a:ext cx="92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exec -it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컨테이너 이름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ID] [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접속할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 Mono"/>
              </a:rPr>
              <a:t>sh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 Mono"/>
              </a:rPr>
              <a:t> 또는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bash]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97D68F-1A1C-B594-7B69-B1CD9236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1AAB6C-E1DC-4234-DF19-E9BC186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6" y="1752655"/>
            <a:ext cx="7794405" cy="1474941"/>
          </a:xfrm>
          <a:prstGeom prst="rect">
            <a:avLst/>
          </a:prstGeom>
        </p:spPr>
      </p:pic>
      <p:pic>
        <p:nvPicPr>
          <p:cNvPr id="1026" name="Picture 2" descr="Types of Shipping Containers - Evans Distribution Systems">
            <a:extLst>
              <a:ext uri="{FF2B5EF4-FFF2-40B4-BE49-F238E27FC236}">
                <a16:creationId xmlns:a16="http://schemas.microsoft.com/office/drawing/2014/main" id="{D9CC1395-8125-4A8D-9164-8FAC581D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6" y="4004304"/>
            <a:ext cx="4257271" cy="18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0EE12BF7-4574-6EC2-432C-381AE5136337}"/>
              </a:ext>
            </a:extLst>
          </p:cNvPr>
          <p:cNvSpPr/>
          <p:nvPr/>
        </p:nvSpPr>
        <p:spPr>
          <a:xfrm>
            <a:off x="5010695" y="4589995"/>
            <a:ext cx="2935705" cy="664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terminal&quot; Icon - Download for free – Iconduck">
            <a:extLst>
              <a:ext uri="{FF2B5EF4-FFF2-40B4-BE49-F238E27FC236}">
                <a16:creationId xmlns:a16="http://schemas.microsoft.com/office/drawing/2014/main" id="{B80C2B67-41C8-9AF6-B96F-C6A9F74C2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77" y="3938198"/>
            <a:ext cx="2037347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FF09-F695-2362-142A-5004CB7E986B}"/>
              </a:ext>
            </a:extLst>
          </p:cNvPr>
          <p:cNvSpPr txBox="1"/>
          <p:nvPr/>
        </p:nvSpPr>
        <p:spPr>
          <a:xfrm>
            <a:off x="8779561" y="5987018"/>
            <a:ext cx="162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Host terminal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AF26AE-62E1-6FBF-539D-D322E380F19C}"/>
              </a:ext>
            </a:extLst>
          </p:cNvPr>
          <p:cNvSpPr/>
          <p:nvPr/>
        </p:nvSpPr>
        <p:spPr>
          <a:xfrm>
            <a:off x="5388845" y="1696370"/>
            <a:ext cx="3390716" cy="2823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89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C4DD-E827-92FE-9AD3-3619025A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0284-8223-991B-B8D4-7D1D4059D33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3E3C23-464F-ED75-8F8E-FAE2EC99999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09F61-7248-35E1-7586-BEC7558768F0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0C73F2-A797-8A2D-7A21-A63523EE59B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8A38A5-F144-9F0E-E094-342DB08653AB}"/>
              </a:ext>
            </a:extLst>
          </p:cNvPr>
          <p:cNvSpPr txBox="1"/>
          <p:nvPr/>
        </p:nvSpPr>
        <p:spPr>
          <a:xfrm>
            <a:off x="1058636" y="5565803"/>
            <a:ext cx="9048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docker </a:t>
            </a:r>
            <a:r>
              <a:rPr lang="en-US" altLang="ko-KR" dirty="0" err="1">
                <a:solidFill>
                  <a:srgbClr val="FF0000"/>
                </a:solidFill>
              </a:rPr>
              <a:t>deamon</a:t>
            </a:r>
            <a:r>
              <a:rPr lang="ko-KR" altLang="en-US" dirty="0"/>
              <a:t>이 동작되고 있고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리눅스  커널이 </a:t>
            </a:r>
            <a:r>
              <a:rPr lang="ko-KR" altLang="en-US" dirty="0"/>
              <a:t>있는 시스템을 </a:t>
            </a:r>
            <a:r>
              <a:rPr lang="en-US" altLang="ko-KR" dirty="0">
                <a:solidFill>
                  <a:srgbClr val="FF0000"/>
                </a:solidFill>
              </a:rPr>
              <a:t>docker host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" descr="Free Vectors | Desktop computer body pictogram">
            <a:extLst>
              <a:ext uri="{FF2B5EF4-FFF2-40B4-BE49-F238E27FC236}">
                <a16:creationId xmlns:a16="http://schemas.microsoft.com/office/drawing/2014/main" id="{8BBF5C0F-22D1-878A-00B5-55193B8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603" y="2427371"/>
            <a:ext cx="1352550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3AA2EF15-EDD3-9330-04C0-079F9829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79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A0300D3F-53B9-DD19-0879-D5B128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0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cker] 도커 컨테이너의 동작 원리 (LXC, namespace, cgroup)">
            <a:extLst>
              <a:ext uri="{FF2B5EF4-FFF2-40B4-BE49-F238E27FC236}">
                <a16:creationId xmlns:a16="http://schemas.microsoft.com/office/drawing/2014/main" id="{7F96AD48-7E0D-42A6-BA0C-197D59B2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4" y="1258689"/>
            <a:ext cx="1136149" cy="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사용자 아이콘 PNG, 일러스트, PSD 및 클립 아트에 대한 무료 다운로드 | Pngtree">
            <a:extLst>
              <a:ext uri="{FF2B5EF4-FFF2-40B4-BE49-F238E27FC236}">
                <a16:creationId xmlns:a16="http://schemas.microsoft.com/office/drawing/2014/main" id="{F784C036-68BF-D3F5-EE11-476D7D2C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49" y="2820424"/>
            <a:ext cx="1526378" cy="15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cker - Social media &amp; Logos Icons">
            <a:extLst>
              <a:ext uri="{FF2B5EF4-FFF2-40B4-BE49-F238E27FC236}">
                <a16:creationId xmlns:a16="http://schemas.microsoft.com/office/drawing/2014/main" id="{F256C052-2255-1DE7-E591-ED44BD7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09" y="2271152"/>
            <a:ext cx="1024337" cy="10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erminal cli fill&quot; Icon - Download for free – Iconduck">
            <a:extLst>
              <a:ext uri="{FF2B5EF4-FFF2-40B4-BE49-F238E27FC236}">
                <a16:creationId xmlns:a16="http://schemas.microsoft.com/office/drawing/2014/main" id="{8927A675-BEE3-BC5E-9475-7BBBE6F2B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30" y="2869257"/>
            <a:ext cx="1570809" cy="13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7ABB5-FEAE-086C-2FCD-77288556B614}"/>
              </a:ext>
            </a:extLst>
          </p:cNvPr>
          <p:cNvSpPr txBox="1"/>
          <p:nvPr/>
        </p:nvSpPr>
        <p:spPr>
          <a:xfrm>
            <a:off x="5237503" y="4255270"/>
            <a:ext cx="256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클라이언트 </a:t>
            </a:r>
            <a:r>
              <a:rPr lang="en-US" altLang="ko-KR" dirty="0"/>
              <a:t>(CLI)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45E89-5F7C-F473-BB84-5CC1D87E2EB2}"/>
              </a:ext>
            </a:extLst>
          </p:cNvPr>
          <p:cNvSpPr txBox="1"/>
          <p:nvPr/>
        </p:nvSpPr>
        <p:spPr>
          <a:xfrm>
            <a:off x="8480175" y="4317547"/>
            <a:ext cx="1071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1D43-03E6-28C8-F19A-629C2D312B88}"/>
              </a:ext>
            </a:extLst>
          </p:cNvPr>
          <p:cNvSpPr txBox="1"/>
          <p:nvPr/>
        </p:nvSpPr>
        <p:spPr>
          <a:xfrm>
            <a:off x="1918697" y="2069396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</a:t>
            </a:r>
            <a:r>
              <a:rPr lang="ko-KR" altLang="en-US" dirty="0"/>
              <a:t>서버</a:t>
            </a:r>
            <a:r>
              <a:rPr lang="en-US" altLang="ko-KR" dirty="0"/>
              <a:t>(docker </a:t>
            </a:r>
            <a:r>
              <a:rPr lang="en-US" altLang="ko-KR" dirty="0" err="1"/>
              <a:t>deamon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BC99FA-E612-957C-A291-100303FAF7AA}"/>
              </a:ext>
            </a:extLst>
          </p:cNvPr>
          <p:cNvCxnSpPr>
            <a:cxnSpLocks/>
          </p:cNvCxnSpPr>
          <p:nvPr/>
        </p:nvCxnSpPr>
        <p:spPr>
          <a:xfrm flipH="1">
            <a:off x="4130043" y="3507058"/>
            <a:ext cx="13481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E7222D-D54C-D90E-EA87-254E55888427}"/>
              </a:ext>
            </a:extLst>
          </p:cNvPr>
          <p:cNvCxnSpPr>
            <a:cxnSpLocks/>
          </p:cNvCxnSpPr>
          <p:nvPr/>
        </p:nvCxnSpPr>
        <p:spPr>
          <a:xfrm flipH="1">
            <a:off x="7362462" y="3584371"/>
            <a:ext cx="8855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35DE1-DCE5-219B-14C6-43740F45A1E5}"/>
              </a:ext>
            </a:extLst>
          </p:cNvPr>
          <p:cNvSpPr txBox="1"/>
          <p:nvPr/>
        </p:nvSpPr>
        <p:spPr>
          <a:xfrm>
            <a:off x="2640603" y="5011805"/>
            <a:ext cx="3345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host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FA80DF1-DCEC-E17F-2AD8-B64A5F02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6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B927-C048-E9A0-9E76-1187D15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ker client-host">
            <a:extLst>
              <a:ext uri="{FF2B5EF4-FFF2-40B4-BE49-F238E27FC236}">
                <a16:creationId xmlns:a16="http://schemas.microsoft.com/office/drawing/2014/main" id="{4198521D-4AA9-9AEA-F854-A7375557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61" y="3539228"/>
            <a:ext cx="5652504" cy="22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36D249-3423-4BDF-0FA9-BC2622CF736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71FCB3-1E69-270D-4ABB-069A03CE8E1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7C94-FE57-EBC2-F925-E54C3C294F21}"/>
              </a:ext>
            </a:extLst>
          </p:cNvPr>
          <p:cNvSpPr txBox="1"/>
          <p:nvPr/>
        </p:nvSpPr>
        <p:spPr>
          <a:xfrm>
            <a:off x="1163052" y="272716"/>
            <a:ext cx="275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Dockerd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Dockerhost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626B-9D1E-B379-4B57-432FDBF37A1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F07AFF-90B5-0B72-675A-14175490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38" y="1384618"/>
            <a:ext cx="4731562" cy="144632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EA809B-D8D6-04A2-2F24-FDF7A40275E6}"/>
              </a:ext>
            </a:extLst>
          </p:cNvPr>
          <p:cNvSpPr/>
          <p:nvPr/>
        </p:nvSpPr>
        <p:spPr>
          <a:xfrm>
            <a:off x="1551215" y="2522969"/>
            <a:ext cx="4544786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A61371-FFBF-C95E-2228-806043B1FD7B}"/>
              </a:ext>
            </a:extLst>
          </p:cNvPr>
          <p:cNvSpPr txBox="1"/>
          <p:nvPr/>
        </p:nvSpPr>
        <p:spPr>
          <a:xfrm>
            <a:off x="1364438" y="1066614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Abadi" panose="020B0604020104020204" pitchFamily="34" charset="0"/>
              </a:rPr>
              <a:t>/var/run/</a:t>
            </a:r>
            <a:r>
              <a:rPr lang="en-US" altLang="ko-KR" sz="1200" b="0" i="0" dirty="0" err="1">
                <a:effectLst/>
                <a:latin typeface="Abadi" panose="020B0604020104020204" pitchFamily="34" charset="0"/>
              </a:rPr>
              <a:t>docker.sock</a:t>
            </a:r>
            <a:r>
              <a:rPr lang="en-US" altLang="ko-KR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유닉스 소켓을 사용해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데몬에게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명령어 전달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6CBE3-0EE2-8951-92A3-B13DCFBECEE5}"/>
              </a:ext>
            </a:extLst>
          </p:cNvPr>
          <p:cNvSpPr txBox="1"/>
          <p:nvPr/>
        </p:nvSpPr>
        <p:spPr>
          <a:xfrm>
            <a:off x="1364438" y="3262229"/>
            <a:ext cx="612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도커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200" b="0" i="0" dirty="0" err="1">
                <a:effectLst/>
                <a:latin typeface="Abadi" panose="020B0604020104020204" pitchFamily="34" charset="0"/>
              </a:rPr>
              <a:t>데몬으로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 설정할 수 있는 옵션은 </a:t>
            </a:r>
            <a:r>
              <a:rPr lang="en-US" altLang="ko-KR" sz="1200" b="1" i="0" dirty="0" err="1">
                <a:effectLst/>
                <a:latin typeface="Abadi" panose="020B0604020104020204" pitchFamily="34" charset="0"/>
              </a:rPr>
              <a:t>dockerd</a:t>
            </a:r>
            <a:r>
              <a:rPr lang="en-US" altLang="ko-KR" sz="1200" b="1" i="0" dirty="0">
                <a:effectLst/>
                <a:latin typeface="Abadi" panose="020B0604020104020204" pitchFamily="34" charset="0"/>
              </a:rPr>
              <a:t> --help </a:t>
            </a:r>
            <a:r>
              <a:rPr lang="ko-KR" altLang="en-US" sz="1200" b="1" i="0" dirty="0">
                <a:effectLst/>
                <a:latin typeface="Abadi" panose="020B0604020104020204" pitchFamily="34" charset="0"/>
              </a:rPr>
              <a:t>명령어</a:t>
            </a:r>
            <a:r>
              <a:rPr lang="ko-KR" altLang="en-US" sz="1200" b="0" i="0" dirty="0">
                <a:effectLst/>
                <a:latin typeface="Abadi" panose="020B0604020104020204" pitchFamily="34" charset="0"/>
              </a:rPr>
              <a:t>로 확인이 가능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92F8C8-0D39-2710-838B-2BAE3FD2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38" y="3539230"/>
            <a:ext cx="4864912" cy="29863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2DAC1E-8885-106B-64D4-17729F6E6864}"/>
              </a:ext>
            </a:extLst>
          </p:cNvPr>
          <p:cNvCxnSpPr>
            <a:cxnSpLocks/>
          </p:cNvCxnSpPr>
          <p:nvPr/>
        </p:nvCxnSpPr>
        <p:spPr>
          <a:xfrm>
            <a:off x="3600450" y="3608614"/>
            <a:ext cx="3412671" cy="4585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9A0817-BF49-0975-2B01-153D93A21AA4}"/>
              </a:ext>
            </a:extLst>
          </p:cNvPr>
          <p:cNvCxnSpPr/>
          <p:nvPr/>
        </p:nvCxnSpPr>
        <p:spPr>
          <a:xfrm>
            <a:off x="2759528" y="3665764"/>
            <a:ext cx="7347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0C727C-283E-821B-E18D-7C290D575A2B}"/>
              </a:ext>
            </a:extLst>
          </p:cNvPr>
          <p:cNvCxnSpPr>
            <a:cxnSpLocks/>
          </p:cNvCxnSpPr>
          <p:nvPr/>
        </p:nvCxnSpPr>
        <p:spPr>
          <a:xfrm flipH="1">
            <a:off x="6229350" y="4874079"/>
            <a:ext cx="514350" cy="1930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60E77F-FE08-0F02-2749-9184ADCCF602}"/>
              </a:ext>
            </a:extLst>
          </p:cNvPr>
          <p:cNvSpPr/>
          <p:nvPr/>
        </p:nvSpPr>
        <p:spPr>
          <a:xfrm>
            <a:off x="1274988" y="3972661"/>
            <a:ext cx="4954361" cy="262227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AB02EE-E012-0ABD-16EE-8C81C90C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2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776966" y="1293117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16B3D-5339-99E0-CB81-FAA0E0D1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43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cker Objects. Dockerfile | by MrDevSecOps | Medium">
            <a:extLst>
              <a:ext uri="{FF2B5EF4-FFF2-40B4-BE49-F238E27FC236}">
                <a16:creationId xmlns:a16="http://schemas.microsoft.com/office/drawing/2014/main" id="{A424F6DD-B3D1-088C-E20B-3D137417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59" y="1976895"/>
            <a:ext cx="8987438" cy="31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680659" y="1682610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은 </a:t>
            </a:r>
            <a:r>
              <a:rPr lang="en-US" altLang="ko-KR" dirty="0" err="1"/>
              <a:t>DockerImage</a:t>
            </a:r>
            <a:r>
              <a:rPr lang="ko-KR" altLang="en-US" dirty="0"/>
              <a:t>를 생성하기 위한 스크립트</a:t>
            </a:r>
            <a:r>
              <a:rPr lang="en-US" altLang="ko-KR" dirty="0"/>
              <a:t>(</a:t>
            </a:r>
            <a:r>
              <a:rPr lang="ko-KR" altLang="en-US" dirty="0"/>
              <a:t>설정파일</a:t>
            </a:r>
            <a:r>
              <a:rPr lang="en-US" altLang="ko-KR" dirty="0"/>
              <a:t>) – </a:t>
            </a:r>
            <a:r>
              <a:rPr lang="ko-KR" altLang="en-US" dirty="0"/>
              <a:t>레시피와 같은 존재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21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도커는 컨테이너를 관리하는 플랫폼">
            <a:extLst>
              <a:ext uri="{FF2B5EF4-FFF2-40B4-BE49-F238E27FC236}">
                <a16:creationId xmlns:a16="http://schemas.microsoft.com/office/drawing/2014/main" id="{F38612CA-10E4-AE62-9CE6-308CBD10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6" y="1159007"/>
            <a:ext cx="6444343" cy="48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65D69-91E9-3FC2-CFAB-D27F0DE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6658192" y="918045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 문법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D3D0AF-DB03-8805-2E26-077E09FC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92" y="1226629"/>
            <a:ext cx="4040405" cy="28720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0196F4-5435-EDA6-DB7E-4AECC3BA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69" y="1500944"/>
            <a:ext cx="4641662" cy="2259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47CCA-E433-8E8D-FD52-A2D8F4296443}"/>
              </a:ext>
            </a:extLst>
          </p:cNvPr>
          <p:cNvSpPr txBox="1"/>
          <p:nvPr/>
        </p:nvSpPr>
        <p:spPr>
          <a:xfrm>
            <a:off x="1260569" y="1131612"/>
            <a:ext cx="360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en-US" altLang="ko-KR" dirty="0" err="1"/>
              <a:t>정의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B0747-F76D-C4B5-F304-96E242620E30}"/>
              </a:ext>
            </a:extLst>
          </p:cNvPr>
          <p:cNvSpPr txBox="1"/>
          <p:nvPr/>
        </p:nvSpPr>
        <p:spPr>
          <a:xfrm>
            <a:off x="1260568" y="4114933"/>
            <a:ext cx="8007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Docker build –t </a:t>
            </a:r>
            <a:r>
              <a:rPr lang="en-US" altLang="ko-KR" dirty="0" err="1"/>
              <a:t>myflaskapp:latest</a:t>
            </a:r>
            <a:r>
              <a:rPr lang="en-US" altLang="ko-KR" dirty="0"/>
              <a:t> .  (</a:t>
            </a:r>
            <a:r>
              <a:rPr lang="en-US" altLang="ko-KR" dirty="0" err="1"/>
              <a:t>myflaskapp</a:t>
            </a:r>
            <a:r>
              <a:rPr lang="en-US" altLang="ko-KR" dirty="0"/>
              <a:t> </a:t>
            </a:r>
            <a:r>
              <a:rPr lang="ko-KR" altLang="en-US" dirty="0"/>
              <a:t>이름의 이미지 생성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544ABD-46E1-5D64-E306-CFC816A9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69" y="4500475"/>
            <a:ext cx="58674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2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52D7-D463-50B5-1B0E-3EC47245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8AD6C4-0D07-D077-6AE2-4BC69CC5B04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1516AC-94F5-E544-6A78-833BD4330ED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7EC85-F2E9-7312-9F05-50AFF1AA02E1}"/>
              </a:ext>
            </a:extLst>
          </p:cNvPr>
          <p:cNvSpPr txBox="1"/>
          <p:nvPr/>
        </p:nvSpPr>
        <p:spPr>
          <a:xfrm>
            <a:off x="1163052" y="272716"/>
            <a:ext cx="145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File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D25E9B-D1B5-C2A0-ED54-52D8E8FF103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387CD8-1464-9F12-898F-5EBA445B6D3C}"/>
              </a:ext>
            </a:extLst>
          </p:cNvPr>
          <p:cNvSpPr txBox="1"/>
          <p:nvPr/>
        </p:nvSpPr>
        <p:spPr>
          <a:xfrm>
            <a:off x="1163051" y="908229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CLI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ADC7C-43BD-9E96-DAAF-F359CAC8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40EDA-C675-595F-080B-3529E27D0020}"/>
              </a:ext>
            </a:extLst>
          </p:cNvPr>
          <p:cNvSpPr txBox="1"/>
          <p:nvPr/>
        </p:nvSpPr>
        <p:spPr>
          <a:xfrm>
            <a:off x="1163051" y="3053254"/>
            <a:ext cx="10022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 화 된 목록 확인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60E9D9-A48F-2F3B-0743-93E6A2C6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97" y="1277561"/>
            <a:ext cx="6249886" cy="11262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FFA548-DDE1-B35C-4881-E1CB64BD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1" y="3522310"/>
            <a:ext cx="9448800" cy="16859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1D69DFA-B277-67D2-82E4-7046F59B8D0A}"/>
              </a:ext>
            </a:extLst>
          </p:cNvPr>
          <p:cNvSpPr/>
          <p:nvPr/>
        </p:nvSpPr>
        <p:spPr>
          <a:xfrm>
            <a:off x="1309007" y="1686681"/>
            <a:ext cx="5713230" cy="3079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02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2196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5DF9CC-63DF-7E28-329D-78F338F03872}"/>
              </a:ext>
            </a:extLst>
          </p:cNvPr>
          <p:cNvSpPr/>
          <p:nvPr/>
        </p:nvSpPr>
        <p:spPr>
          <a:xfrm>
            <a:off x="646337" y="2863964"/>
            <a:ext cx="2129519" cy="18056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docker Compose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D2BDD-EBEC-9E68-9AF3-B5645BE0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99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AA88D820-796C-779A-7CBC-FE41849B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5D42F68-D452-118E-A04D-670F2FAD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EF662-23CD-444B-97C6-7C951E913868}"/>
              </a:ext>
            </a:extLst>
          </p:cNvPr>
          <p:cNvSpPr txBox="1"/>
          <p:nvPr/>
        </p:nvSpPr>
        <p:spPr>
          <a:xfrm>
            <a:off x="846814" y="1257095"/>
            <a:ext cx="9371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단일 서버에서 여러 개의 컨테이너를 하나의 서비스로 정의해 컨테이너의 묶음으로 관리할 수 있는 작업 환경을 제공하는 관리 도구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D17B0-6767-4D2D-902C-3B026197EB37}"/>
              </a:ext>
            </a:extLst>
          </p:cNvPr>
          <p:cNvSpPr txBox="1"/>
          <p:nvPr/>
        </p:nvSpPr>
        <p:spPr>
          <a:xfrm>
            <a:off x="8707749" y="5435687"/>
            <a:ext cx="183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 compose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972CD7-2143-3C95-F65F-FE2E455E9975}"/>
              </a:ext>
            </a:extLst>
          </p:cNvPr>
          <p:cNvCxnSpPr>
            <a:cxnSpLocks/>
            <a:stCxn id="18434" idx="1"/>
            <a:endCxn id="10242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MySQL 강좌 : 제 1강 - 소개 및 설치 - YUN DAE HEE">
            <a:extLst>
              <a:ext uri="{FF2B5EF4-FFF2-40B4-BE49-F238E27FC236}">
                <a16:creationId xmlns:a16="http://schemas.microsoft.com/office/drawing/2014/main" id="{3ABC26D8-B921-F861-3026-B2DA5E54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2" y="2174310"/>
            <a:ext cx="13858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파이썬 - 무료 브랜드 및 로고개 아이콘">
            <a:extLst>
              <a:ext uri="{FF2B5EF4-FFF2-40B4-BE49-F238E27FC236}">
                <a16:creationId xmlns:a16="http://schemas.microsoft.com/office/drawing/2014/main" id="{F757CC41-4AED-28D5-AC65-9AEAF043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34" y="2353767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Nodejs - 무료 브랜드 및 로고개 아이콘">
            <a:extLst>
              <a:ext uri="{FF2B5EF4-FFF2-40B4-BE49-F238E27FC236}">
                <a16:creationId xmlns:a16="http://schemas.microsoft.com/office/drawing/2014/main" id="{235DFFC3-A01F-2DAA-4F5C-7CD91B72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28" y="3892336"/>
            <a:ext cx="707887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425 Django Icons - Free in SVG, PNG, ICO - IconScout">
            <a:extLst>
              <a:ext uri="{FF2B5EF4-FFF2-40B4-BE49-F238E27FC236}">
                <a16:creationId xmlns:a16="http://schemas.microsoft.com/office/drawing/2014/main" id="{3BDCC372-A0DE-5DFB-EBAE-AEB1FA6B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45" y="3830202"/>
            <a:ext cx="770021" cy="7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32F039-D711-593C-8E2A-2B48925E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72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77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왜 써야 하나요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AC67A1-7629-B924-BB92-DF3C51FCCF5A}"/>
              </a:ext>
            </a:extLst>
          </p:cNvPr>
          <p:cNvSpPr txBox="1"/>
          <p:nvPr/>
        </p:nvSpPr>
        <p:spPr>
          <a:xfrm>
            <a:off x="1163052" y="1018386"/>
            <a:ext cx="9371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▶ 여러 개의 컨테이너가 하나의 어플리케이션으로 동작할 때 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docker compose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를 사용하지 않는다면</a:t>
            </a:r>
            <a:r>
              <a:rPr lang="en-US" altLang="ko-KR" sz="20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000" dirty="0">
                <a:solidFill>
                  <a:srgbClr val="212529"/>
                </a:solidFill>
                <a:latin typeface="-apple-system"/>
              </a:rPr>
              <a:t>각각의 컨테이너를 하나씩 명령어를 통해 생성해야 되는 </a:t>
            </a:r>
            <a:r>
              <a:rPr lang="ko-KR" altLang="en-US" sz="2000" dirty="0">
                <a:solidFill>
                  <a:srgbClr val="FF0000"/>
                </a:solidFill>
                <a:latin typeface="-apple-system"/>
              </a:rPr>
              <a:t>번거로움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DB3A4-D238-72C9-541B-762D0CA344AA}"/>
              </a:ext>
            </a:extLst>
          </p:cNvPr>
          <p:cNvSpPr txBox="1"/>
          <p:nvPr/>
        </p:nvSpPr>
        <p:spPr>
          <a:xfrm>
            <a:off x="1294730" y="232443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애플리케이션을 실행하는 명령어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2378-9C01-A8AE-B2A7-037F7EED2C8C}"/>
              </a:ext>
            </a:extLst>
          </p:cNvPr>
          <p:cNvSpPr txBox="1"/>
          <p:nvPr/>
        </p:nvSpPr>
        <p:spPr>
          <a:xfrm>
            <a:off x="1294730" y="382924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Nginx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실행하는 명령어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89B334-2D9A-5709-2B9C-AB4D47A4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722522"/>
            <a:ext cx="8863964" cy="36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317CE-CBE7-285A-CD74-9C1AAA32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0" y="3149061"/>
            <a:ext cx="8863964" cy="3023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2E0C54-DD7C-EA3E-E3FA-EF5920E9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30" y="4232616"/>
            <a:ext cx="9032256" cy="4540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C849E-1B8E-4BED-3D9D-4F83D08A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63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9E4FE-7D31-55FF-E3FD-C791CB720E2F}"/>
              </a:ext>
            </a:extLst>
          </p:cNvPr>
          <p:cNvSpPr txBox="1"/>
          <p:nvPr/>
        </p:nvSpPr>
        <p:spPr>
          <a:xfrm>
            <a:off x="1183992" y="908229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docker-</a:t>
            </a:r>
            <a:r>
              <a:rPr lang="en-US" altLang="ko-KR" dirty="0" err="1"/>
              <a:t>compose.yml</a:t>
            </a:r>
            <a:r>
              <a:rPr lang="en-US" altLang="ko-KR" dirty="0"/>
              <a:t> </a:t>
            </a:r>
            <a:r>
              <a:rPr lang="ko-KR" altLang="en-US" dirty="0"/>
              <a:t>파일로 한번에 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5FB1B-C6C6-F339-B2AB-7E69B54D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1238991"/>
            <a:ext cx="4719504" cy="5071709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69B992-51C6-4BD1-2671-E634F727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26753"/>
              </p:ext>
            </p:extLst>
          </p:nvPr>
        </p:nvGraphicFramePr>
        <p:xfrm>
          <a:off x="6096000" y="1244458"/>
          <a:ext cx="5266442" cy="5052613"/>
        </p:xfrm>
        <a:graphic>
          <a:graphicData uri="http://schemas.openxmlformats.org/drawingml/2006/table">
            <a:tbl>
              <a:tblPr/>
              <a:tblGrid>
                <a:gridCol w="1818786">
                  <a:extLst>
                    <a:ext uri="{9D8B030D-6E8A-4147-A177-3AD203B41FA5}">
                      <a16:colId xmlns:a16="http://schemas.microsoft.com/office/drawing/2014/main" val="1426620748"/>
                    </a:ext>
                  </a:extLst>
                </a:gridCol>
                <a:gridCol w="3447656">
                  <a:extLst>
                    <a:ext uri="{9D8B030D-6E8A-4147-A177-3AD203B41FA5}">
                      <a16:colId xmlns:a16="http://schemas.microsoft.com/office/drawing/2014/main" val="675810424"/>
                    </a:ext>
                  </a:extLst>
                </a:gridCol>
              </a:tblGrid>
              <a:tr h="37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문법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56511" marR="56511" marT="28255" marB="2825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7306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dirty="0">
                          <a:effectLst/>
                          <a:latin typeface="Amasis MT Pro Black" panose="020F0502020204030204" pitchFamily="18" charset="0"/>
                        </a:rPr>
                        <a:t>services</a:t>
                      </a: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서비스를 정의할 때 사용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67619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build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통해 컨테이너 이미지를 빌드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51264"/>
                  </a:ext>
                </a:extLst>
              </a:tr>
              <a:tr h="921768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Context&amp;dockerfile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위치한 디렉토리를 지정하고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사용할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지정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114058"/>
                  </a:ext>
                </a:extLst>
              </a:tr>
              <a:tr h="357042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ports</a:t>
                      </a:r>
                      <a:endParaRPr lang="en-US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호스트와 컨테이너 간 포트 매핑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387002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volumes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호스트의 디렉토리를 컨테이너 내부의 디렉토리와 공유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63288"/>
                  </a:ext>
                </a:extLst>
              </a:tr>
              <a:tr h="63425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environment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내부에서 사용할 환경 변수를 설정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7209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masis MT Pro Black" panose="020F0502020204030204" pitchFamily="18" charset="0"/>
                          <a:ea typeface="+mn-ea"/>
                          <a:cs typeface="+mn-cs"/>
                        </a:rPr>
                        <a:t>networks</a:t>
                      </a:r>
                      <a:endParaRPr lang="en-US" altLang="ko-KR" sz="1800" dirty="0">
                        <a:effectLst/>
                        <a:latin typeface="Amasis MT Pro Black" panose="020F0502020204030204" pitchFamily="18" charset="0"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dirty="0">
                          <a:effectLst/>
                        </a:rPr>
                        <a:t>서비스가 사용할 네트워크를 지정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01002"/>
                  </a:ext>
                </a:extLst>
              </a:tr>
              <a:tr h="234930"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altLang="ko-KR" sz="1100" dirty="0">
                        <a:effectLst/>
                      </a:endParaRPr>
                    </a:p>
                  </a:txBody>
                  <a:tcPr marL="56511" marR="56511" marT="28255" marB="2825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7895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211D9A-391A-06E0-8147-326E5DC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814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 Compose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가 무엇인가요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82F4706-6F4E-577C-702F-B0F279A4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05208"/>
            <a:ext cx="9816283" cy="36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7F28F-0FAF-8EF9-24A0-61D6E32AB658}"/>
              </a:ext>
            </a:extLst>
          </p:cNvPr>
          <p:cNvSpPr txBox="1"/>
          <p:nvPr/>
        </p:nvSpPr>
        <p:spPr>
          <a:xfrm>
            <a:off x="1163052" y="1154358"/>
            <a:ext cx="736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docker compose up –d  #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여러 컨테이너를 한번에</a:t>
            </a:r>
            <a:r>
              <a:rPr lang="en-US" altLang="ko-KR" b="1" dirty="0">
                <a:solidFill>
                  <a:srgbClr val="0D0D0D"/>
                </a:solidFill>
                <a:latin typeface="Söhne Mono"/>
              </a:rPr>
              <a:t> </a:t>
            </a:r>
            <a:r>
              <a:rPr lang="ko-KR" altLang="en-US" b="1" dirty="0">
                <a:solidFill>
                  <a:srgbClr val="0D0D0D"/>
                </a:solidFill>
                <a:latin typeface="Söhne Mono"/>
              </a:rPr>
              <a:t>실행</a:t>
            </a:r>
            <a:endParaRPr lang="ko-KR" altLang="en-US" dirty="0"/>
          </a:p>
        </p:txBody>
      </p:sp>
      <p:pic>
        <p:nvPicPr>
          <p:cNvPr id="15" name="Picture 2" descr="Docker) Docker Compose에 대해서 간단하게 알아보기">
            <a:extLst>
              <a:ext uri="{FF2B5EF4-FFF2-40B4-BE49-F238E27FC236}">
                <a16:creationId xmlns:a16="http://schemas.microsoft.com/office/drawing/2014/main" id="{5B56CFF8-A6E2-287B-7F89-3A022FAE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2" y="2269960"/>
            <a:ext cx="5717975" cy="40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ick intro to docker-compose - Dots and Brackets: Code Blog">
            <a:extLst>
              <a:ext uri="{FF2B5EF4-FFF2-40B4-BE49-F238E27FC236}">
                <a16:creationId xmlns:a16="http://schemas.microsoft.com/office/drawing/2014/main" id="{CCDE7F0A-A8D2-D780-95DC-DF0CE60E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01" y="3121111"/>
            <a:ext cx="2123401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B933BCD-A8FE-0A91-5BB8-B3140CE35685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6640257" y="4278399"/>
            <a:ext cx="17755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B34-6D76-5590-92C1-987791D0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0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-&gt; write layer</a:t>
            </a:r>
            <a:r>
              <a:rPr lang="ko-KR" altLang="en-US" sz="2000" dirty="0"/>
              <a:t>에는 이미지 </a:t>
            </a:r>
            <a:r>
              <a:rPr lang="en-US" altLang="ko-KR" sz="2000" dirty="0"/>
              <a:t>layer</a:t>
            </a:r>
            <a:r>
              <a:rPr lang="ko-KR" altLang="en-US" sz="2000" dirty="0"/>
              <a:t>의 데이터에서 변경된 사항을 저장하므로 </a:t>
            </a:r>
            <a:r>
              <a:rPr lang="en-US" altLang="ko-KR" sz="2000" dirty="0"/>
              <a:t>write layer </a:t>
            </a:r>
            <a:r>
              <a:rPr lang="ko-KR" altLang="en-US" sz="2000" dirty="0"/>
              <a:t>삭제 시 데이터가 사라짐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휘발성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102" name="Picture 6" descr="Docker] Docker Image Layer — will.log">
            <a:extLst>
              <a:ext uri="{FF2B5EF4-FFF2-40B4-BE49-F238E27FC236}">
                <a16:creationId xmlns:a16="http://schemas.microsoft.com/office/drawing/2014/main" id="{E8341839-7FBD-9C08-0B4D-D4020E41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1195387"/>
            <a:ext cx="64293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4452FD-8324-A4C9-8683-A5F770FD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0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4866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 그래서 왜 필요한 거죠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59" y="1523153"/>
            <a:ext cx="2614814" cy="26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3074" name="Picture 2" descr="데이터 베이스 - 무료 현서와 웹개 아이콘">
            <a:extLst>
              <a:ext uri="{FF2B5EF4-FFF2-40B4-BE49-F238E27FC236}">
                <a16:creationId xmlns:a16="http://schemas.microsoft.com/office/drawing/2014/main" id="{FBB9EEBF-82D1-75A7-C328-DBA21B29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893" y="1988189"/>
            <a:ext cx="1779642" cy="1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7D09CF-BE74-C58E-6DE1-5C51C851CD45}"/>
              </a:ext>
            </a:extLst>
          </p:cNvPr>
          <p:cNvCxnSpPr>
            <a:cxnSpLocks/>
            <a:endCxn id="3074" idx="1"/>
          </p:cNvCxnSpPr>
          <p:nvPr/>
        </p:nvCxnSpPr>
        <p:spPr>
          <a:xfrm flipV="1">
            <a:off x="4802820" y="2878010"/>
            <a:ext cx="2879073" cy="59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845453-6027-9FC3-EA44-24CB24155FCE}"/>
              </a:ext>
            </a:extLst>
          </p:cNvPr>
          <p:cNvSpPr txBox="1"/>
          <p:nvPr/>
        </p:nvSpPr>
        <p:spPr>
          <a:xfrm>
            <a:off x="7022038" y="1564017"/>
            <a:ext cx="4048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고객 정보</a:t>
            </a:r>
            <a:r>
              <a:rPr lang="en-US" altLang="ko-KR" sz="2000" dirty="0"/>
              <a:t>, DB </a:t>
            </a:r>
            <a:r>
              <a:rPr lang="en-US" altLang="ko-KR" sz="2000" dirty="0" err="1"/>
              <a:t>설정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파일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등등</a:t>
            </a:r>
            <a:endParaRPr lang="ko-KR" altLang="en-US" sz="2000" dirty="0"/>
          </a:p>
        </p:txBody>
      </p:sp>
      <p:pic>
        <p:nvPicPr>
          <p:cNvPr id="3078" name="Picture 6" descr="호스팅된 MySQL - Amazon RDS for MySQL - AWS">
            <a:extLst>
              <a:ext uri="{FF2B5EF4-FFF2-40B4-BE49-F238E27FC236}">
                <a16:creationId xmlns:a16="http://schemas.microsoft.com/office/drawing/2014/main" id="{2E4E5A26-D4F9-F803-7013-5F7B754D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37" y="1193694"/>
            <a:ext cx="1636457" cy="8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65A071-6AF9-E191-A290-1488EDF766F7}"/>
              </a:ext>
            </a:extLst>
          </p:cNvPr>
          <p:cNvSpPr txBox="1"/>
          <p:nvPr/>
        </p:nvSpPr>
        <p:spPr>
          <a:xfrm>
            <a:off x="1340328" y="4397398"/>
            <a:ext cx="1034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중요한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설정파일들은 컨테이너가 </a:t>
            </a:r>
            <a:r>
              <a:rPr lang="ko-KR" altLang="en-US" sz="2000" dirty="0">
                <a:solidFill>
                  <a:srgbClr val="FF0000"/>
                </a:solidFill>
              </a:rPr>
              <a:t>삭제됨</a:t>
            </a:r>
            <a:r>
              <a:rPr lang="ko-KR" altLang="en-US" sz="2000" dirty="0"/>
              <a:t>과 동시에 모두 사라지게 됨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1791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807127-202D-7E77-BA69-045D7D8A6AFB}"/>
              </a:ext>
            </a:extLst>
          </p:cNvPr>
          <p:cNvSpPr txBox="1"/>
          <p:nvPr/>
        </p:nvSpPr>
        <p:spPr>
          <a:xfrm>
            <a:off x="1313695" y="5384955"/>
            <a:ext cx="10348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이 문제를 해결하기 위해 </a:t>
            </a:r>
            <a:r>
              <a:rPr lang="en-US" altLang="ko-KR" sz="2000" dirty="0"/>
              <a:t>docker</a:t>
            </a:r>
            <a:r>
              <a:rPr lang="ko-KR" altLang="en-US" sz="2000" dirty="0"/>
              <a:t>에서는 </a:t>
            </a:r>
            <a:r>
              <a:rPr lang="en-US" altLang="ko-KR" sz="2000" dirty="0">
                <a:solidFill>
                  <a:srgbClr val="FF0000"/>
                </a:solidFill>
              </a:rPr>
              <a:t>Volume </a:t>
            </a:r>
            <a:r>
              <a:rPr lang="ko-KR" altLang="en-US" sz="2000" dirty="0"/>
              <a:t>기능이 있음</a:t>
            </a:r>
          </a:p>
        </p:txBody>
      </p:sp>
      <p:pic>
        <p:nvPicPr>
          <p:cNvPr id="14338" name="Picture 2" descr="도커 볼륨의 종류">
            <a:extLst>
              <a:ext uri="{FF2B5EF4-FFF2-40B4-BE49-F238E27FC236}">
                <a16:creationId xmlns:a16="http://schemas.microsoft.com/office/drawing/2014/main" id="{8AB4FDC1-2927-9C98-1D92-1F97004A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95" y="795936"/>
            <a:ext cx="6867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625A75-1E8D-6663-DBAF-AD8F9390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99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future of Linux Containers">
            <a:extLst>
              <a:ext uri="{FF2B5EF4-FFF2-40B4-BE49-F238E27FC236}">
                <a16:creationId xmlns:a16="http://schemas.microsoft.com/office/drawing/2014/main" id="{9517B782-9937-A3B3-4BBF-55660451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2116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CB63C-9C4F-903F-5093-EFFA25E925C3}"/>
              </a:ext>
            </a:extLst>
          </p:cNvPr>
          <p:cNvSpPr txBox="1"/>
          <p:nvPr/>
        </p:nvSpPr>
        <p:spPr>
          <a:xfrm>
            <a:off x="1163052" y="823885"/>
            <a:ext cx="612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https://www.youtube.com/watch?v=wW9CAH9nSLs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F0BB1-94B8-CED0-400E-C536092D615B}"/>
              </a:ext>
            </a:extLst>
          </p:cNvPr>
          <p:cNvSpPr txBox="1"/>
          <p:nvPr/>
        </p:nvSpPr>
        <p:spPr>
          <a:xfrm>
            <a:off x="1053291" y="4778639"/>
            <a:ext cx="896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도커는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2013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Solomon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poqa Han Sans"/>
              </a:rPr>
              <a:t>Hykes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0" i="0" u="sng" dirty="0">
                <a:solidFill>
                  <a:srgbClr val="DB4D5E"/>
                </a:solidFill>
                <a:effectLst/>
                <a:latin typeface="Spoqa Han Sans"/>
                <a:hlinkClick r:id="rId3"/>
              </a:rPr>
              <a:t>The future of Linux Containers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세션을 발표하여 세상에 처음 알려짐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70F96-8E0F-6695-E2E6-73FAF163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1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컨테이너 - 무료 수송개 아이콘">
            <a:extLst>
              <a:ext uri="{FF2B5EF4-FFF2-40B4-BE49-F238E27FC236}">
                <a16:creationId xmlns:a16="http://schemas.microsoft.com/office/drawing/2014/main" id="{F4CDA028-5251-9A73-99E3-BC042A20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89" y="3543453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컨테이너 - 무료 수송개 아이콘">
            <a:extLst>
              <a:ext uri="{FF2B5EF4-FFF2-40B4-BE49-F238E27FC236}">
                <a16:creationId xmlns:a16="http://schemas.microsoft.com/office/drawing/2014/main" id="{40ED5D67-3B45-323E-BBD5-57368FC4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58" y="3429000"/>
            <a:ext cx="1895126" cy="18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데이터 베이스 - 무료 과학 기술개 아이콘">
            <a:extLst>
              <a:ext uri="{FF2B5EF4-FFF2-40B4-BE49-F238E27FC236}">
                <a16:creationId xmlns:a16="http://schemas.microsoft.com/office/drawing/2014/main" id="{F23FE2E6-FB88-D8E5-EC43-153FBA2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9" y="1284758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1FBE-9860-0A32-B2F8-F7F703D651D8}"/>
              </a:ext>
            </a:extLst>
          </p:cNvPr>
          <p:cNvSpPr txBox="1"/>
          <p:nvPr/>
        </p:nvSpPr>
        <p:spPr>
          <a:xfrm>
            <a:off x="5090781" y="2860335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98CDE-2A96-A3C6-04CD-891D0B1A23C3}"/>
              </a:ext>
            </a:extLst>
          </p:cNvPr>
          <p:cNvSpPr txBox="1"/>
          <p:nvPr/>
        </p:nvSpPr>
        <p:spPr>
          <a:xfrm>
            <a:off x="2272329" y="5126529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1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D0406-9D27-579D-9112-7D0B7E8A8AA9}"/>
              </a:ext>
            </a:extLst>
          </p:cNvPr>
          <p:cNvSpPr txBox="1"/>
          <p:nvPr/>
        </p:nvSpPr>
        <p:spPr>
          <a:xfrm>
            <a:off x="8104936" y="5093293"/>
            <a:ext cx="2009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container 2</a:t>
            </a:r>
            <a:endParaRPr lang="ko-KR" altLang="en-US" sz="2400" dirty="0"/>
          </a:p>
        </p:txBody>
      </p:sp>
      <p:pic>
        <p:nvPicPr>
          <p:cNvPr id="16394" name="Picture 10" descr="폴더 - 소셜 미디어 및 로고 아이콘">
            <a:extLst>
              <a:ext uri="{FF2B5EF4-FFF2-40B4-BE49-F238E27FC236}">
                <a16:creationId xmlns:a16="http://schemas.microsoft.com/office/drawing/2014/main" id="{8617E715-3DF0-B6A3-7B7C-22B68248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1" y="1612705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A75E6-F57A-702B-D09C-8D2090875708}"/>
              </a:ext>
            </a:extLst>
          </p:cNvPr>
          <p:cNvSpPr txBox="1"/>
          <p:nvPr/>
        </p:nvSpPr>
        <p:spPr>
          <a:xfrm>
            <a:off x="6174378" y="124922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105126-2250-AC29-D2DC-59FBCBCBFC84}"/>
              </a:ext>
            </a:extLst>
          </p:cNvPr>
          <p:cNvCxnSpPr>
            <a:cxnSpLocks/>
          </p:cNvCxnSpPr>
          <p:nvPr/>
        </p:nvCxnSpPr>
        <p:spPr>
          <a:xfrm>
            <a:off x="6174378" y="3249227"/>
            <a:ext cx="1735880" cy="727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82917A-26DB-49A5-DEA0-D633EC6B9195}"/>
              </a:ext>
            </a:extLst>
          </p:cNvPr>
          <p:cNvCxnSpPr>
            <a:cxnSpLocks/>
            <a:stCxn id="15362" idx="0"/>
          </p:cNvCxnSpPr>
          <p:nvPr/>
        </p:nvCxnSpPr>
        <p:spPr>
          <a:xfrm flipV="1">
            <a:off x="2950652" y="3091168"/>
            <a:ext cx="1958699" cy="452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87B1C3-23EA-D7EA-76BF-6E53F2B9CD8F}"/>
              </a:ext>
            </a:extLst>
          </p:cNvPr>
          <p:cNvSpPr txBox="1"/>
          <p:nvPr/>
        </p:nvSpPr>
        <p:spPr>
          <a:xfrm>
            <a:off x="3309532" y="2721763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</a:t>
            </a:r>
            <a:endParaRPr lang="ko-KR" altLang="en-US" sz="2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831E96-3534-3A76-C503-6B22DD89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4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9B4F7AC7-0494-5630-3BDE-E2FB2D082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83" y="3027953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5A331-5E2D-0D26-11F5-1E169308DCB8}"/>
              </a:ext>
            </a:extLst>
          </p:cNvPr>
          <p:cNvSpPr txBox="1"/>
          <p:nvPr/>
        </p:nvSpPr>
        <p:spPr>
          <a:xfrm>
            <a:off x="1374562" y="2592143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  <p:pic>
        <p:nvPicPr>
          <p:cNvPr id="20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7C327503-943B-E96D-0A86-BE161962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95" y="2242758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B3335D-BD6C-821C-B530-DFA9F648C7F6}"/>
              </a:ext>
            </a:extLst>
          </p:cNvPr>
          <p:cNvSpPr txBox="1"/>
          <p:nvPr/>
        </p:nvSpPr>
        <p:spPr>
          <a:xfrm>
            <a:off x="7237274" y="1806948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7440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6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볼륨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0B860F-9422-2357-EB63-CC31C2C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648655"/>
            <a:ext cx="8077201" cy="601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735725-636D-FFD3-D3AF-38DEBC17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2919342"/>
            <a:ext cx="8096254" cy="1172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B13E91-BA64-21A2-8EC6-8AA05E14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4871724"/>
            <a:ext cx="8077201" cy="8244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9CDD1-2EA1-6F8E-F4A5-6EDBACEF1D6D}"/>
              </a:ext>
            </a:extLst>
          </p:cNvPr>
          <p:cNvSpPr txBox="1"/>
          <p:nvPr/>
        </p:nvSpPr>
        <p:spPr>
          <a:xfrm>
            <a:off x="1163052" y="2547181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container1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-v shared-volume:/app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AAAAE-2126-9B53-A840-5A131DD804D5}"/>
              </a:ext>
            </a:extLst>
          </p:cNvPr>
          <p:cNvSpPr txBox="1"/>
          <p:nvPr/>
        </p:nvSpPr>
        <p:spPr>
          <a:xfrm>
            <a:off x="1163051" y="1161845"/>
            <a:ext cx="966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$ docker volume create shared-volume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E1DE-D38A-E2C5-A487-BB014BD280F1}"/>
              </a:ext>
            </a:extLst>
          </p:cNvPr>
          <p:cNvSpPr txBox="1"/>
          <p:nvPr/>
        </p:nvSpPr>
        <p:spPr>
          <a:xfrm>
            <a:off x="1163052" y="4526434"/>
            <a:ext cx="104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docker run -it --name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container2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 Mono"/>
              </a:rPr>
              <a:t>-v shared-volume:/app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 Mono"/>
              </a:rPr>
              <a:t>ubuntu /bin/bash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34ABB-B31B-2F65-C48A-19166128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Picture 10" descr="폴더 - 소셜 미디어 및 로고 아이콘">
            <a:extLst>
              <a:ext uri="{FF2B5EF4-FFF2-40B4-BE49-F238E27FC236}">
                <a16:creationId xmlns:a16="http://schemas.microsoft.com/office/drawing/2014/main" id="{ABC0DD90-292E-7CDE-FE9B-AB243FE1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768" y="3046872"/>
            <a:ext cx="884148" cy="8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9A71B-6A68-7B81-2226-E6E30EC8772E}"/>
              </a:ext>
            </a:extLst>
          </p:cNvPr>
          <p:cNvSpPr txBox="1"/>
          <p:nvPr/>
        </p:nvSpPr>
        <p:spPr>
          <a:xfrm>
            <a:off x="10023768" y="2689638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/app</a:t>
            </a:r>
            <a:endParaRPr lang="ko-KR" altLang="en-US" sz="2400" dirty="0"/>
          </a:p>
        </p:txBody>
      </p:sp>
      <p:pic>
        <p:nvPicPr>
          <p:cNvPr id="10" name="Picture 6" descr="데이터 베이스 - 무료 과학 기술개 아이콘">
            <a:extLst>
              <a:ext uri="{FF2B5EF4-FFF2-40B4-BE49-F238E27FC236}">
                <a16:creationId xmlns:a16="http://schemas.microsoft.com/office/drawing/2014/main" id="{0C3A0B99-9B53-52E2-D818-388AD1D3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76" y="595257"/>
            <a:ext cx="1540042" cy="1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EB9EF-974D-1E60-671B-623E1C270DA7}"/>
              </a:ext>
            </a:extLst>
          </p:cNvPr>
          <p:cNvSpPr txBox="1"/>
          <p:nvPr/>
        </p:nvSpPr>
        <p:spPr>
          <a:xfrm>
            <a:off x="10023768" y="2170834"/>
            <a:ext cx="1356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volume</a:t>
            </a:r>
            <a:endParaRPr lang="ko-KR" altLang="en-US" sz="2400" dirty="0"/>
          </a:p>
        </p:txBody>
      </p:sp>
      <p:pic>
        <p:nvPicPr>
          <p:cNvPr id="4098" name="Picture 2" descr="Txt 텍스트 파일 확장자 기호 - 무료 상호 작용개 아이콘">
            <a:extLst>
              <a:ext uri="{FF2B5EF4-FFF2-40B4-BE49-F238E27FC236}">
                <a16:creationId xmlns:a16="http://schemas.microsoft.com/office/drawing/2014/main" id="{53DEDCF5-44C1-1ABB-472E-9978BD8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891" y="5193486"/>
            <a:ext cx="805529" cy="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BE4CD-3CD3-CBB7-BA7D-396C0B881CA5}"/>
              </a:ext>
            </a:extLst>
          </p:cNvPr>
          <p:cNvSpPr txBox="1"/>
          <p:nvPr/>
        </p:nvSpPr>
        <p:spPr>
          <a:xfrm>
            <a:off x="9583570" y="4757676"/>
            <a:ext cx="2832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Shared-note.txt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531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77B3-B4AF-F76C-41B0-9B9310FB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320478-C9C4-7F57-40C0-76BC697CAF1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DB0EFA-E56E-4473-6ACE-F797A2BC57BE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B7212-12D5-514F-7C2B-A0834D966612}"/>
              </a:ext>
            </a:extLst>
          </p:cNvPr>
          <p:cNvSpPr txBox="1"/>
          <p:nvPr/>
        </p:nvSpPr>
        <p:spPr>
          <a:xfrm>
            <a:off x="1163052" y="272716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CC21DE-18E4-290F-2A7C-0AD405D03CA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ocker 교육 1일차 정리 - 슈퍼마이크로">
            <a:extLst>
              <a:ext uri="{FF2B5EF4-FFF2-40B4-BE49-F238E27FC236}">
                <a16:creationId xmlns:a16="http://schemas.microsoft.com/office/drawing/2014/main" id="{BE08D3E4-0090-383F-62D9-3500E29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293117"/>
            <a:ext cx="7243734" cy="4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911FC-77CA-6737-9F8A-94759111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C0106-B0A8-0920-5B98-279D0C1B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65C62A-24D1-82D4-EE85-17F6A8544F83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119712-39EB-AB6A-3614-4B95BEE42231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2512A1-B546-9228-119D-C08ACAE032B0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실습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D92182-1FB4-36EF-CE0F-F64889C0E75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D4C5375-C2E1-63AB-C710-0E87FE55D70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539E0-D827-5298-462B-2150E6D1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46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97B69FD-C18C-9908-7B19-A455B3F0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21" y="1703691"/>
            <a:ext cx="8792936" cy="2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53BE5-E414-808A-B0AD-04F1384A72A1}"/>
              </a:ext>
            </a:extLst>
          </p:cNvPr>
          <p:cNvSpPr txBox="1"/>
          <p:nvPr/>
        </p:nvSpPr>
        <p:spPr>
          <a:xfrm>
            <a:off x="1006612" y="4594266"/>
            <a:ext cx="1095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구조를 </a:t>
            </a:r>
            <a:r>
              <a:rPr lang="en-US" altLang="ko-KR" dirty="0"/>
              <a:t>docker Container</a:t>
            </a:r>
            <a:r>
              <a:rPr lang="ko-KR" altLang="en-US" dirty="0"/>
              <a:t>화 시켜 빠른 환경을 구성 및 서비스를 진행 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7C048-D5B2-4221-B26D-D0236556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6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파일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86BBF51-417C-3164-9030-F201B1FB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713069"/>
            <a:ext cx="3116826" cy="2578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CE12E-41F3-9D3F-17B9-AF950EA962EC}"/>
              </a:ext>
            </a:extLst>
          </p:cNvPr>
          <p:cNvSpPr txBox="1"/>
          <p:nvPr/>
        </p:nvSpPr>
        <p:spPr>
          <a:xfrm>
            <a:off x="4776859" y="1986464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 파일의 역할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‘app.py’: Flask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애플리케이션의 소스 코드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이미지를 빌드하기 위한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Dockerfile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‘requirements.txt’: 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의존성 패키지 목록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‘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nginx.conf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’: nginx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설정 파일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‘docker-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compose.yml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’: docker Compose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서비스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552A69-2674-2E9D-68E4-8F6D229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44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Flask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Flask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파이썬으로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작성된 마이크로 웹 프레임워크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가볍고 쉽게 만들 수 있는 구조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라우팅 및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URL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매핑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 엔진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확장성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테스트 지원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122" name="Picture 2" descr="Flask를 알아 보자] 1. Flask란?, Flask 설치 방법">
            <a:extLst>
              <a:ext uri="{FF2B5EF4-FFF2-40B4-BE49-F238E27FC236}">
                <a16:creationId xmlns:a16="http://schemas.microsoft.com/office/drawing/2014/main" id="{55F90FA5-C4AD-C8E8-6C05-43E858F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84" y="2307547"/>
            <a:ext cx="3725779" cy="1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286543-C2A8-100A-D86A-9D6E413A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48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App.py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6ED0A5B-F745-0860-240F-17A7EDF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551096"/>
            <a:ext cx="5993694" cy="346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6163A-7874-22F2-B9FC-384F5938BE03}"/>
              </a:ext>
            </a:extLst>
          </p:cNvPr>
          <p:cNvSpPr txBox="1"/>
          <p:nvPr/>
        </p:nvSpPr>
        <p:spPr>
          <a:xfrm>
            <a:off x="846814" y="1108724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플라스크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B9AD7B-55E6-33B3-594A-922C0785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14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NGINX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D191B-7E77-E856-9F97-BA63CFFBD9CD}"/>
              </a:ext>
            </a:extLst>
          </p:cNvPr>
          <p:cNvSpPr txBox="1"/>
          <p:nvPr/>
        </p:nvSpPr>
        <p:spPr>
          <a:xfrm>
            <a:off x="5251676" y="1997839"/>
            <a:ext cx="6127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메인 라우팅 관리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리버스 프록시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정적 파일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번에 들어오는 많은 요청을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느린 클라이언트 처리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동적 요청을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전달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SSL (https)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Python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코드와 비교하여 컴퓨팅 리소스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(CPU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및 메모리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절약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밸런싱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캐싱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</a:t>
            </a:r>
          </a:p>
        </p:txBody>
      </p:sp>
      <p:pic>
        <p:nvPicPr>
          <p:cNvPr id="6146" name="Picture 2" descr="NGINX Web Server - QuikSite® Design Services">
            <a:extLst>
              <a:ext uri="{FF2B5EF4-FFF2-40B4-BE49-F238E27FC236}">
                <a16:creationId xmlns:a16="http://schemas.microsoft.com/office/drawing/2014/main" id="{93B9164E-4A58-36AD-EBCC-A74CD25A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24" y="19978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880528-FA66-BA29-037F-957E1BB5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7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2" y="272716"/>
            <a:ext cx="18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Nginx.conf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AE2219-58D7-35E5-FB5E-2222B16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0" y="1580892"/>
            <a:ext cx="6077798" cy="3696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732BE-E2D8-0F97-B58E-CC3ACAE2CDD6}"/>
              </a:ext>
            </a:extLst>
          </p:cNvPr>
          <p:cNvSpPr txBox="1"/>
          <p:nvPr/>
        </p:nvSpPr>
        <p:spPr>
          <a:xfrm>
            <a:off x="846814" y="1156892"/>
            <a:ext cx="612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간단한 예제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CA237C-D3EE-1491-AE8D-96A8D1F5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AFEC-D3F7-25C5-DE51-DA7CCF05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90FD1A-60E1-CA02-B14E-81687F47F6E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6BF2C3-C1BC-081D-DE85-A05821BA0603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B6329-B259-58BB-AC96-734A651C82CA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2D8A0D-DA79-A591-E942-5E0A58EDB89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29E30C-410E-D434-9F7E-184ABA6CF78A}"/>
              </a:ext>
            </a:extLst>
          </p:cNvPr>
          <p:cNvSpPr txBox="1"/>
          <p:nvPr/>
        </p:nvSpPr>
        <p:spPr>
          <a:xfrm>
            <a:off x="1163052" y="5721365"/>
            <a:ext cx="6094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https://survey.stackoverflow.co/2023/#section-most-popular-technologies-other-tools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7FB5F-C7A9-5A6E-2719-B51A433C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3042565"/>
            <a:ext cx="4949300" cy="2678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9A9948-8B5D-778E-91B1-13DF25A6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1136635"/>
            <a:ext cx="4949300" cy="18694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AC7D7-7A71-54F4-2803-6752DD21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5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FF01-7F16-A116-DF88-DAA67C63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C59FBD-90E3-4E84-CDF4-7294AA78127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87B292-08C2-1A41-2585-807B369F23EF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601E7-C244-F2CF-B8DE-379B29EEEDB1}"/>
              </a:ext>
            </a:extLst>
          </p:cNvPr>
          <p:cNvSpPr txBox="1"/>
          <p:nvPr/>
        </p:nvSpPr>
        <p:spPr>
          <a:xfrm>
            <a:off x="1163051" y="272716"/>
            <a:ext cx="333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Guniconr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이란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A68083-1493-2F7E-5E32-551855F8C10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471EF1-58DD-40C4-A43C-31A0F0AC7CAC}"/>
              </a:ext>
            </a:extLst>
          </p:cNvPr>
          <p:cNvSpPr txBox="1"/>
          <p:nvPr/>
        </p:nvSpPr>
        <p:spPr>
          <a:xfrm>
            <a:off x="5161870" y="2518887"/>
            <a:ext cx="6127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G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unicorn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작업자 프로세스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스레드 풀 실행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코드 실행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Nginx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들어오는 요청을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호환되도록 번역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앱의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WSGI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응답을 적절한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응답으로 변환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요청이 들어오면 실제로 파이썬 코드를 호출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CBD4BB-F35E-AEAC-F756-DCA65AF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4" y="2848326"/>
            <a:ext cx="3767602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2D9F50-D4BE-5760-1005-D12E4689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7A01D-DD60-C466-8780-D580E84F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15F5AC-DF81-7B26-CDDA-6DFA37736D5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38104B-96A8-0229-10D4-8E0977CA6B0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7F3AD-9E9D-8525-BD36-87CF5527C452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E23879-1DC3-03BD-8EA0-83043166F1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0AE499B9-AA03-69B4-1A04-8D15F2154B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6813" y="1243354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Flask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&amp;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구니콘</a:t>
            </a:r>
            <a:r>
              <a:rPr lang="ko-KR" altLang="en-US" dirty="0" err="1">
                <a:solidFill>
                  <a:srgbClr val="212529"/>
                </a:solidFill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이미지로 만들기 위하여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Fira Mono" panose="020B0509050000020004" pitchFamily="49" charset="0"/>
              </a:rPr>
              <a:t>Dockerfile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정</a:t>
            </a:r>
            <a:r>
              <a:rPr lang="ko-KR" altLang="en-US" dirty="0">
                <a:solidFill>
                  <a:srgbClr val="212529"/>
                </a:solidFill>
                <a:ea typeface="-apple-system"/>
              </a:rPr>
              <a:t>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4700509-171B-E8FB-99A4-DC69CB9167F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00738" y="1718936"/>
            <a:ext cx="4971011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FROM python:3.8-slim: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베이스 이미지로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3.8-slim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이미지를 사용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COPY .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현재 디렉토리의 모든 파일과 폴더를 컨테이너 내부의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디렉토리로 복사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RUN pip3 install flask: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컨테이너 내부에서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pip3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사용하여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를 설치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WORKDIR /app: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작업 디렉토리를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/app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으로 변경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CMD [＂python3＂, ＂-m＂, ＂flask＂, ＂run＂, ＂—host=0.0.0.0＂]: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solidFill>
                  <a:srgbClr val="212529"/>
                </a:solidFill>
                <a:ea typeface="-apple-system"/>
              </a:rPr>
              <a:t>-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Flask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애플리케이션을 실행하는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Python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명령어를 지정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-host=0.0.0.0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외부접속허용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CB0A9-444F-2871-4E61-E8C7BAD8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A1AE79-64C8-E39E-60A5-51172BD2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6" y="5362578"/>
            <a:ext cx="3454057" cy="946544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1DC1BAE-34CD-23FA-A600-773536667C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200" y="4952489"/>
            <a:ext cx="65004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requirements.txt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6D471D-A58B-7305-71F5-C8E60A8D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" y="1653443"/>
            <a:ext cx="6057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3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47C-3D2C-56AB-735A-2EA70B3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05324A-C319-3708-E1CF-D0DC2E4296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FF11AF-B2C3-6E93-1293-DC716B3B7005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AE6E0-E6DA-70DE-0203-EAB8CDC32050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AEC136-A62C-25EA-A089-55280DF524B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5D8EF666-E9B4-FB87-A915-199B24D1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14" y="1137108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docker-</a:t>
            </a:r>
            <a:r>
              <a:rPr lang="en-US" altLang="ko-KR" dirty="0" err="1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compose.yml</a:t>
            </a:r>
            <a:r>
              <a:rPr lang="en-US" altLang="ko-KR" dirty="0">
                <a:solidFill>
                  <a:srgbClr val="212529"/>
                </a:solidFill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212529"/>
                </a:solidFill>
                <a:ea typeface="Fira Mono" panose="020B0509050000020004" pitchFamily="49" charset="0"/>
              </a:rPr>
              <a:t>구성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A3DC6-CE07-CC36-7A1F-F01B0D2F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4" y="1690806"/>
            <a:ext cx="7366744" cy="44775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43AD7D-DC2D-A8D1-0EF1-09139FFD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CEEDEF-C374-76F4-A110-5A7F4A152403}"/>
              </a:ext>
            </a:extLst>
          </p:cNvPr>
          <p:cNvSpPr/>
          <p:nvPr/>
        </p:nvSpPr>
        <p:spPr>
          <a:xfrm>
            <a:off x="2618914" y="2683764"/>
            <a:ext cx="295006" cy="22811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7BE68F0-52AE-E5AD-BF27-3098EA9F2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459" y="2613154"/>
            <a:ext cx="6392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은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3F9FB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lang="ko-KR" altLang="en-US" dirty="0">
                <a:solidFill>
                  <a:srgbClr val="F3F9FB"/>
                </a:solidFill>
                <a:latin typeface="Arial Unicode MS"/>
                <a:ea typeface="Fira Mono" panose="020B0509050000020004" pitchFamily="49" charset="0"/>
              </a:rPr>
              <a:t>현재 경로를 뜻 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F3F9F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29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AFD0-6E6D-0B9A-BE4E-36C9419F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BA81D5-46E1-5C50-01CC-D3AF3E93780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326921-8777-CECB-0C69-941E0446AE98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BA43-92A9-D9DD-5145-813E0D3D9BBC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BDDC42-A6CD-D795-DB87-76821DEC2AC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C7AB92-5DAC-5F50-1795-B98BF06BE647}"/>
              </a:ext>
            </a:extLst>
          </p:cNvPr>
          <p:cNvSpPr txBox="1"/>
          <p:nvPr/>
        </p:nvSpPr>
        <p:spPr>
          <a:xfrm>
            <a:off x="846814" y="1137997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컴포즈</a:t>
            </a:r>
            <a:r>
              <a:rPr lang="ko-KR" altLang="en-US" dirty="0"/>
              <a:t> 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1EB8-AF37-FCEA-75C4-F63A24318000}"/>
              </a:ext>
            </a:extLst>
          </p:cNvPr>
          <p:cNvSpPr txBox="1"/>
          <p:nvPr/>
        </p:nvSpPr>
        <p:spPr>
          <a:xfrm>
            <a:off x="846814" y="2722461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컨테이너 실행중인 것을 확인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1C5E8-C6EC-1FDA-8171-BAFE226A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5" y="1654165"/>
            <a:ext cx="6916115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73E14E-CE0C-5F28-6743-AC542679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4" y="3207853"/>
            <a:ext cx="10799754" cy="111671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6E44D-CC5A-373E-5A11-9C95ED2F224A}"/>
              </a:ext>
            </a:extLst>
          </p:cNvPr>
          <p:cNvSpPr/>
          <p:nvPr/>
        </p:nvSpPr>
        <p:spPr>
          <a:xfrm>
            <a:off x="888954" y="3843366"/>
            <a:ext cx="10799753" cy="48119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5640A7-9843-48B7-2537-B413EA5C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01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6C78-AD28-584E-71E6-17365B9C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A356-7B73-DFA4-30C9-24A56837F6B3}"/>
              </a:ext>
            </a:extLst>
          </p:cNvPr>
          <p:cNvSpPr/>
          <p:nvPr/>
        </p:nvSpPr>
        <p:spPr>
          <a:xfrm>
            <a:off x="1163052" y="3389441"/>
            <a:ext cx="5883182" cy="2693928"/>
          </a:xfrm>
          <a:prstGeom prst="round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7B26018-06D8-0BB6-555C-B3417B8BA27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93C788-018A-3095-CD44-E79440E8A131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BB0A-562D-5E3D-6C8D-318333553B64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실습 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13EC8E-2A23-4729-C670-65D2740FD06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1B189F-1383-80B4-79A9-D8FCDEBD33DD}"/>
              </a:ext>
            </a:extLst>
          </p:cNvPr>
          <p:cNvSpPr txBox="1"/>
          <p:nvPr/>
        </p:nvSpPr>
        <p:spPr>
          <a:xfrm>
            <a:off x="1221240" y="2859688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실제 웹 사이트 접속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427C56-3A79-F43D-4D6D-6383B410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96" y="3536796"/>
            <a:ext cx="4058216" cy="2353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A8AD50-89D9-8DDE-21F5-8AA4FDE8C9B0}"/>
              </a:ext>
            </a:extLst>
          </p:cNvPr>
          <p:cNvSpPr txBox="1"/>
          <p:nvPr/>
        </p:nvSpPr>
        <p:spPr>
          <a:xfrm>
            <a:off x="7343562" y="5558953"/>
            <a:ext cx="4431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 외부</a:t>
            </a:r>
            <a:r>
              <a:rPr lang="en-US" altLang="ko-KR" dirty="0"/>
              <a:t> </a:t>
            </a:r>
            <a:r>
              <a:rPr lang="ko-KR" altLang="en-US" dirty="0"/>
              <a:t>아이피</a:t>
            </a:r>
            <a:r>
              <a:rPr lang="en-US" altLang="ko-KR" dirty="0"/>
              <a:t>:2467  </a:t>
            </a:r>
            <a:r>
              <a:rPr lang="ko-KR" altLang="en-US" dirty="0"/>
              <a:t>로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C838A-FC3F-34D0-D0BF-E47F85FC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1A4B1-66AF-33A1-A5B5-AC336A52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3" y="1181402"/>
            <a:ext cx="4905375" cy="1257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3647D9-87A9-2BFF-E6F7-5DCBB210A18B}"/>
              </a:ext>
            </a:extLst>
          </p:cNvPr>
          <p:cNvSpPr/>
          <p:nvPr/>
        </p:nvSpPr>
        <p:spPr>
          <a:xfrm>
            <a:off x="1509204" y="1852182"/>
            <a:ext cx="3542190" cy="2163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E2CF0-0AAD-588D-B529-07887D858868}"/>
              </a:ext>
            </a:extLst>
          </p:cNvPr>
          <p:cNvSpPr txBox="1"/>
          <p:nvPr/>
        </p:nvSpPr>
        <p:spPr>
          <a:xfrm>
            <a:off x="1163052" y="760416"/>
            <a:ext cx="61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ipconfig - </a:t>
            </a:r>
            <a:r>
              <a:rPr lang="en-US" altLang="ko-KR" dirty="0" err="1"/>
              <a:t>ip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097353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37718" y="2844225"/>
            <a:ext cx="231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3E9C7-8366-2DF7-E32C-627DFDFF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125595" y="2510759"/>
            <a:ext cx="1940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Q/A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1F7189-2DFC-35F0-5977-94F2471E40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E1DE68-045D-6056-0659-39804CC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47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CA76F-BF60-5B75-87BB-20CB5AA7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EA2019F3-7B6E-4A96-261C-8F50216E23CA}"/>
              </a:ext>
            </a:extLst>
          </p:cNvPr>
          <p:cNvSpPr txBox="1"/>
          <p:nvPr/>
        </p:nvSpPr>
        <p:spPr>
          <a:xfrm flipH="1">
            <a:off x="607240" y="2139723"/>
            <a:ext cx="49961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공부한 자료 </a:t>
            </a:r>
            <a:r>
              <a:rPr lang="en-US" altLang="ko-KR" sz="800" dirty="0"/>
              <a:t>(</a:t>
            </a:r>
            <a:r>
              <a:rPr lang="ko-KR" altLang="en-US" sz="800" dirty="0"/>
              <a:t>출처</a:t>
            </a:r>
            <a:r>
              <a:rPr lang="en-US" altLang="ko-KR" sz="800" dirty="0"/>
              <a:t>)</a:t>
            </a:r>
          </a:p>
          <a:p>
            <a:pPr marL="0" indent="0">
              <a:buNone/>
            </a:pPr>
            <a:r>
              <a:rPr lang="en-US" altLang="ko-KR" sz="800" dirty="0"/>
              <a:t>- </a:t>
            </a:r>
            <a:r>
              <a:rPr lang="ko-KR" altLang="en-US" sz="800" dirty="0" err="1"/>
              <a:t>따배도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 err="1"/>
              <a:t>도커</a:t>
            </a:r>
            <a:r>
              <a:rPr lang="ko-KR" altLang="en-US" sz="800" dirty="0"/>
              <a:t> 시리즈</a:t>
            </a:r>
            <a:r>
              <a:rPr lang="en-US" altLang="ko-KR" sz="8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2"/>
              </a:rPr>
              <a:t>https://velog.io/@kdaeyeop/%EB%8F%84%EC%BB%A4-Docker-%EC%99%80-VM%EC%9D%98-%EC%B0%A8%EC%9D%B4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3"/>
              </a:rPr>
              <a:t>https://tech.cloudmt.co.kr/2022/06/29/%EB%8F%84%EC%BB%A4%EC%99%80-%EC%BB%A8%ED%85%8C%EC%9D%B4%EB%84%88%EC%9D%98-%EC%9D%B4%ED%95%B4-1-3-%EC%BB%A8%ED%85%8C%EC%9D%B4%EB%84%88-%EC%82%AC%EC%9A%A9%EB%B2%95/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4"/>
              </a:rPr>
              <a:t>https://80000coding.oopy.io/9fd8569b-4fe5-42cb-a1c7-fe43d829f9c3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6"/>
              </a:rPr>
              <a:t>https://creboring.net/blog/how-docker-divide-image-layer/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en-US" altLang="ko-KR" sz="800" dirty="0">
                <a:hlinkClick r:id="rId5"/>
              </a:rPr>
              <a:t>https://velog.io/@choidongkuen/%EC%84%9C%EB%B2%84-Docker-Network-%EC%97%90-%EB%8C%80%ED%95%B4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endParaRPr lang="en-US" altLang="ko-KR" sz="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/>
              <a:t>이 외에도 알아야 </a:t>
            </a:r>
            <a:r>
              <a:rPr lang="ko-KR" altLang="en-US" sz="800" dirty="0" err="1"/>
              <a:t>할것들</a:t>
            </a:r>
            <a:r>
              <a:rPr lang="en-US" altLang="ko-KR" sz="800" dirty="0"/>
              <a:t>..</a:t>
            </a:r>
          </a:p>
          <a:p>
            <a:pPr marL="0" indent="0">
              <a:buNone/>
            </a:pPr>
            <a:r>
              <a:rPr lang="en-US" altLang="ko-KR" sz="800" dirty="0" err="1"/>
              <a:t>linux</a:t>
            </a:r>
            <a:r>
              <a:rPr lang="en-US" altLang="ko-KR" sz="800" dirty="0"/>
              <a:t> </a:t>
            </a:r>
            <a:r>
              <a:rPr lang="ko-KR" altLang="en-US" sz="800" dirty="0"/>
              <a:t>시스템 구조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docker engine, </a:t>
            </a:r>
            <a:r>
              <a:rPr lang="ko-KR" altLang="en-US" sz="800" dirty="0" err="1"/>
              <a:t>쿠버네티스</a:t>
            </a:r>
            <a:r>
              <a:rPr lang="en-US" altLang="ko-KR" sz="800" dirty="0"/>
              <a:t>, </a:t>
            </a:r>
            <a:r>
              <a:rPr lang="en-US" altLang="ko-KR" sz="800" dirty="0" err="1"/>
              <a:t>devops</a:t>
            </a:r>
            <a:r>
              <a:rPr lang="en-US" altLang="ko-KR" sz="800" dirty="0"/>
              <a:t>, </a:t>
            </a:r>
            <a:r>
              <a:rPr lang="ko-KR" altLang="en-US" sz="800" dirty="0" err="1"/>
              <a:t>마이크로서비스</a:t>
            </a:r>
            <a:r>
              <a:rPr lang="ko-KR" altLang="en-US" sz="800" dirty="0"/>
              <a:t> 등등</a:t>
            </a:r>
            <a:r>
              <a:rPr lang="en-US" altLang="ko-KR" sz="800" dirty="0"/>
              <a:t>…..</a:t>
            </a:r>
            <a:endParaRPr lang="ko-KR" altLang="en-US" sz="800" dirty="0"/>
          </a:p>
          <a:p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40A27D7-5DFF-53C9-4091-479D0FB2D9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B960-40A0-8ED4-CB94-1521AA79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69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Docker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를 써야 되는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사람 - 무료 사용자개 아이콘">
            <a:extLst>
              <a:ext uri="{FF2B5EF4-FFF2-40B4-BE49-F238E27FC236}">
                <a16:creationId xmlns:a16="http://schemas.microsoft.com/office/drawing/2014/main" id="{DE977AAA-3670-80F4-9C45-9A09309E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1" y="2549876"/>
            <a:ext cx="2528207" cy="252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사람 - 무료 사회적인개 아이콘">
            <a:extLst>
              <a:ext uri="{FF2B5EF4-FFF2-40B4-BE49-F238E27FC236}">
                <a16:creationId xmlns:a16="http://schemas.microsoft.com/office/drawing/2014/main" id="{D2059C6D-F142-B38F-E06C-ABF85F89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668672"/>
            <a:ext cx="2290617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89D3B5F-AC2F-7380-B1E9-6A81C2CFED29}"/>
              </a:ext>
            </a:extLst>
          </p:cNvPr>
          <p:cNvSpPr/>
          <p:nvPr/>
        </p:nvSpPr>
        <p:spPr>
          <a:xfrm>
            <a:off x="2924051" y="1125499"/>
            <a:ext cx="2635827" cy="1658522"/>
          </a:xfrm>
          <a:prstGeom prst="wedgeEllipseCallout">
            <a:avLst>
              <a:gd name="adj1" fmla="val -33532"/>
              <a:gd name="adj2" fmla="val 472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너가 부탁한 기능의 </a:t>
            </a:r>
            <a:r>
              <a:rPr lang="en-US" altLang="ko-KR" dirty="0"/>
              <a:t>python </a:t>
            </a:r>
            <a:r>
              <a:rPr lang="ko-KR" altLang="en-US" dirty="0"/>
              <a:t>환경은</a:t>
            </a:r>
            <a:r>
              <a:rPr lang="en-US" altLang="ko-KR" dirty="0"/>
              <a:t>2.xxx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개발 했어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6ACCC0C-0BFF-13E7-04C2-776109464BFB}"/>
              </a:ext>
            </a:extLst>
          </p:cNvPr>
          <p:cNvSpPr/>
          <p:nvPr/>
        </p:nvSpPr>
        <p:spPr>
          <a:xfrm>
            <a:off x="6174378" y="1219839"/>
            <a:ext cx="2330532" cy="1330037"/>
          </a:xfrm>
          <a:prstGeom prst="wedgeEllipseCallout">
            <a:avLst>
              <a:gd name="adj1" fmla="val 31014"/>
              <a:gd name="adj2" fmla="val 594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</a:t>
            </a:r>
            <a:r>
              <a:rPr lang="en-US" altLang="ko-KR" dirty="0"/>
              <a:t> </a:t>
            </a:r>
            <a:r>
              <a:rPr lang="ko-KR" altLang="en-US" dirty="0"/>
              <a:t>컴퓨터엔</a:t>
            </a:r>
            <a:r>
              <a:rPr lang="en-US" altLang="ko-KR" dirty="0"/>
              <a:t> python 1.xxx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버전으로 서비스 중인데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5CE81BFB-2911-40EE-42FA-17618ADC8286}"/>
              </a:ext>
            </a:extLst>
          </p:cNvPr>
          <p:cNvSpPr/>
          <p:nvPr/>
        </p:nvSpPr>
        <p:spPr>
          <a:xfrm>
            <a:off x="4577319" y="3954417"/>
            <a:ext cx="2528207" cy="1590365"/>
          </a:xfrm>
          <a:prstGeom prst="cloudCallout">
            <a:avLst>
              <a:gd name="adj1" fmla="val 84441"/>
              <a:gd name="adj2" fmla="val -396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</a:t>
            </a:r>
            <a:r>
              <a:rPr lang="en-US" altLang="ko-KR" dirty="0"/>
              <a:t>… </a:t>
            </a:r>
            <a:r>
              <a:rPr lang="ko-KR" altLang="en-US" dirty="0"/>
              <a:t>그럼 환경을 다시 </a:t>
            </a:r>
            <a:r>
              <a:rPr lang="ko-KR" altLang="en-US" dirty="0" err="1"/>
              <a:t>맞춰야겠네</a:t>
            </a:r>
            <a:r>
              <a:rPr lang="en-US" altLang="ko-KR" dirty="0"/>
              <a:t>…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3634A-87DE-1513-1047-B344B8A362EB}"/>
              </a:ext>
            </a:extLst>
          </p:cNvPr>
          <p:cNvSpPr txBox="1"/>
          <p:nvPr/>
        </p:nvSpPr>
        <p:spPr>
          <a:xfrm>
            <a:off x="2495275" y="5141154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철수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64F92-8797-A485-B7EC-2C4019321EB7}"/>
              </a:ext>
            </a:extLst>
          </p:cNvPr>
          <p:cNvSpPr txBox="1"/>
          <p:nvPr/>
        </p:nvSpPr>
        <p:spPr>
          <a:xfrm>
            <a:off x="8330018" y="5078083"/>
            <a:ext cx="857552" cy="36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민재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265DE-822B-650D-89CE-EEE1AA83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6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54D6-4606-D68C-ED32-22B4C0DC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8FF73E-6845-44A0-2CC5-01C9B4D189D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B4C3C7-2C33-3874-45A6-2CCA61F8B05D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B541-EDD6-1A02-7222-B7266209D634}"/>
              </a:ext>
            </a:extLst>
          </p:cNvPr>
          <p:cNvSpPr txBox="1"/>
          <p:nvPr/>
        </p:nvSpPr>
        <p:spPr>
          <a:xfrm>
            <a:off x="1163052" y="272716"/>
            <a:ext cx="3398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도커를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사용하는 이유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725EDC-CCF4-563A-BD0A-0451791F726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A35AB1-7123-90A2-C042-93AC8081A9A3}"/>
              </a:ext>
            </a:extLst>
          </p:cNvPr>
          <p:cNvSpPr txBox="1"/>
          <p:nvPr/>
        </p:nvSpPr>
        <p:spPr>
          <a:xfrm>
            <a:off x="1163052" y="936636"/>
            <a:ext cx="612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300" dirty="0">
                <a:solidFill>
                  <a:schemeClr val="accent1"/>
                </a:solidFill>
              </a:rPr>
              <a:t>애플리케이션을 구동하기 위한 환경을 제공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1FA2F7-CDF0-EB45-CD5A-6D37FBA8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1" y="1152156"/>
            <a:ext cx="7109865" cy="455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92AFC-B977-6EAC-2EAF-DDBB0CCE72C2}"/>
              </a:ext>
            </a:extLst>
          </p:cNvPr>
          <p:cNvSpPr txBox="1"/>
          <p:nvPr/>
        </p:nvSpPr>
        <p:spPr>
          <a:xfrm>
            <a:off x="1470791" y="5846543"/>
            <a:ext cx="9250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Gothic A1"/>
              </a:rPr>
              <a:t>개발 환경에서 </a:t>
            </a:r>
            <a:r>
              <a:rPr lang="en-US" altLang="ko-KR" b="0" i="0" dirty="0">
                <a:effectLst/>
                <a:latin typeface="Gothic A1"/>
              </a:rPr>
              <a:t>Java 11</a:t>
            </a:r>
            <a:r>
              <a:rPr lang="ko-KR" altLang="en-US" b="0" i="0" dirty="0">
                <a:effectLst/>
                <a:latin typeface="Gothic A1"/>
              </a:rPr>
              <a:t>로 개발한 애플리케이션을 </a:t>
            </a:r>
            <a:r>
              <a:rPr lang="ko-KR" altLang="en-US" dirty="0" err="1">
                <a:latin typeface="Gothic A1"/>
              </a:rPr>
              <a:t>도커의</a:t>
            </a:r>
            <a:r>
              <a:rPr lang="ko-KR" altLang="en-US" dirty="0">
                <a:latin typeface="Gothic A1"/>
              </a:rPr>
              <a:t>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Gothic A1"/>
              </a:rPr>
              <a:t>이미지</a:t>
            </a:r>
            <a:r>
              <a:rPr lang="ko-KR" altLang="en-US" b="0" i="0" dirty="0">
                <a:effectLst/>
                <a:latin typeface="Gothic A1"/>
              </a:rPr>
              <a:t>라는 형태로 저장하고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서버에 업로드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>
                <a:effectLst/>
                <a:latin typeface="Gothic A1"/>
              </a:rPr>
              <a:t>실행 환경에서 해당 이미지를 다운로드 </a:t>
            </a:r>
            <a:r>
              <a:rPr lang="en-US" altLang="ko-KR" b="0" i="0" dirty="0">
                <a:effectLst/>
                <a:latin typeface="Gothic A1"/>
              </a:rPr>
              <a:t>-&gt; </a:t>
            </a:r>
            <a:r>
              <a:rPr lang="ko-KR" altLang="en-US" b="0" i="0" dirty="0" err="1">
                <a:effectLst/>
                <a:latin typeface="Gothic A1"/>
              </a:rPr>
              <a:t>도커</a:t>
            </a:r>
            <a:r>
              <a:rPr lang="ko-KR" altLang="en-US" b="0" i="0" dirty="0">
                <a:effectLst/>
                <a:latin typeface="Gothic A1"/>
              </a:rPr>
              <a:t> 컨테이너에서 바로 실행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AB468C-E925-247A-5819-DF0F8ADD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06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15514</TotalTime>
  <Words>2329</Words>
  <Application>Microsoft Office PowerPoint</Application>
  <PresentationFormat>와이드스크린</PresentationFormat>
  <Paragraphs>532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5" baseType="lpstr">
      <vt:lpstr>Apple SD Gothic Neo</vt:lpstr>
      <vt:lpstr>-apple-system</vt:lpstr>
      <vt:lpstr>Arial Unicode MS</vt:lpstr>
      <vt:lpstr>Gothic A1</vt:lpstr>
      <vt:lpstr>noto sans kr</vt:lpstr>
      <vt:lpstr>Pretendard</vt:lpstr>
      <vt:lpstr>Pretendard Black</vt:lpstr>
      <vt:lpstr>sohne</vt:lpstr>
      <vt:lpstr>Söhne</vt:lpstr>
      <vt:lpstr>Söhne Mono</vt:lpstr>
      <vt:lpstr>Spoqa Han Sans</vt:lpstr>
      <vt:lpstr>맑은 고딕</vt:lpstr>
      <vt:lpstr>Abadi</vt:lpstr>
      <vt:lpstr>Amasis MT Pro Black</vt:lpstr>
      <vt:lpstr>Arial</vt:lpstr>
      <vt:lpstr>Fira Mono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sjh</cp:lastModifiedBy>
  <cp:revision>199</cp:revision>
  <dcterms:created xsi:type="dcterms:W3CDTF">2022-08-03T01:14:38Z</dcterms:created>
  <dcterms:modified xsi:type="dcterms:W3CDTF">2024-03-29T15:54:47Z</dcterms:modified>
  <cp:contentStatus/>
</cp:coreProperties>
</file>